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97" r:id="rId2"/>
    <p:sldId id="325" r:id="rId3"/>
    <p:sldId id="324" r:id="rId4"/>
    <p:sldId id="326" r:id="rId5"/>
    <p:sldId id="330" r:id="rId6"/>
    <p:sldId id="298" r:id="rId7"/>
    <p:sldId id="299" r:id="rId8"/>
    <p:sldId id="300" r:id="rId9"/>
    <p:sldId id="301" r:id="rId10"/>
    <p:sldId id="319" r:id="rId11"/>
    <p:sldId id="320" r:id="rId12"/>
    <p:sldId id="261" r:id="rId13"/>
    <p:sldId id="296" r:id="rId14"/>
    <p:sldId id="293" r:id="rId15"/>
    <p:sldId id="295" r:id="rId16"/>
    <p:sldId id="312" r:id="rId17"/>
    <p:sldId id="315" r:id="rId18"/>
    <p:sldId id="316" r:id="rId19"/>
    <p:sldId id="317" r:id="rId20"/>
    <p:sldId id="318" r:id="rId21"/>
    <p:sldId id="311" r:id="rId22"/>
    <p:sldId id="308" r:id="rId23"/>
    <p:sldId id="309" r:id="rId24"/>
    <p:sldId id="321" r:id="rId25"/>
    <p:sldId id="313" r:id="rId26"/>
    <p:sldId id="314" r:id="rId27"/>
    <p:sldId id="323" r:id="rId28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6" y="860146"/>
            <a:ext cx="829818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00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42" y="5049704"/>
            <a:ext cx="8298180" cy="12954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 algn="ctr">
              <a:buNone/>
              <a:defRPr sz="2640"/>
            </a:lvl2pPr>
            <a:lvl3pPr marL="1005840" indent="0" algn="ctr">
              <a:buNone/>
              <a:defRPr sz="2640"/>
            </a:lvl3pPr>
            <a:lvl4pPr marL="1508760" indent="0" algn="ctr">
              <a:buNone/>
              <a:defRPr sz="2200"/>
            </a:lvl4pPr>
            <a:lvl5pPr marL="2011680" indent="0" algn="ctr">
              <a:buNone/>
              <a:defRPr sz="2200"/>
            </a:lvl5pPr>
            <a:lvl6pPr marL="2514600" indent="0" algn="ctr">
              <a:buNone/>
              <a:defRPr sz="2200"/>
            </a:lvl6pPr>
            <a:lvl7pPr marL="3017520" indent="0" algn="ctr">
              <a:buNone/>
              <a:defRPr sz="2200"/>
            </a:lvl7pPr>
            <a:lvl8pPr marL="3520440" indent="0" algn="ctr">
              <a:buNone/>
              <a:defRPr sz="2200"/>
            </a:lvl8pPr>
            <a:lvl9pPr marL="4023360" indent="0" algn="ctr">
              <a:buNone/>
              <a:defRPr sz="2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04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70084"/>
            <a:ext cx="2168843" cy="65250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70083"/>
            <a:ext cx="6380798" cy="6525076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5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860146"/>
            <a:ext cx="8298180" cy="404164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5046878"/>
            <a:ext cx="8298180" cy="12954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57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56" y="2091832"/>
            <a:ext cx="4073652" cy="45598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784" y="2091835"/>
            <a:ext cx="4073652" cy="45598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3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926645"/>
            <a:ext cx="4073652" cy="37249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9784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784" y="2926645"/>
            <a:ext cx="4073652" cy="37249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3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1902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33058" y="0"/>
            <a:ext cx="52807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673607"/>
            <a:ext cx="2640330" cy="2590800"/>
          </a:xfrm>
        </p:spPr>
        <p:txBody>
          <a:bodyPr anchor="b">
            <a:norm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261" y="829056"/>
            <a:ext cx="5510332" cy="5958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190" y="3316224"/>
            <a:ext cx="2640330" cy="382967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048" y="7321092"/>
            <a:ext cx="2160271" cy="41380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0495" y="7321092"/>
            <a:ext cx="3834765" cy="41380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613400"/>
            <a:ext cx="10055781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570420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5751576"/>
            <a:ext cx="8348472" cy="932688"/>
          </a:xfrm>
        </p:spPr>
        <p:txBody>
          <a:bodyPr tIns="0" bIns="0" anchor="b">
            <a:no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58388" cy="5570419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0">
                <a:solidFill>
                  <a:schemeClr val="bg1"/>
                </a:solidFill>
              </a:defRPr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5" y="6694627"/>
            <a:ext cx="8348472" cy="67360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0"/>
              </a:spcAft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254240"/>
            <a:ext cx="1005840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178891"/>
            <a:ext cx="10058401" cy="74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5" y="2091832"/>
            <a:ext cx="8298181" cy="45598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258" y="7321092"/>
            <a:ext cx="203962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104" y="7321092"/>
            <a:ext cx="397881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7879" y="7321092"/>
            <a:ext cx="1082421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84664" y="1969558"/>
            <a:ext cx="822274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05840" rtl="0" eaLnBrk="1" latinLnBrk="0" hangingPunct="1">
        <a:lnSpc>
          <a:spcPct val="85000"/>
        </a:lnSpc>
        <a:spcBef>
          <a:spcPct val="0"/>
        </a:spcBef>
        <a:buNone/>
        <a:defRPr sz="5280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584" indent="-100584" algn="l" defTabSz="1005840" rtl="0" eaLnBrk="1" latinLnBrk="0" hangingPunct="1">
        <a:lnSpc>
          <a:spcPct val="90000"/>
        </a:lnSpc>
        <a:spcBef>
          <a:spcPts val="1320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2453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9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3621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4789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5957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meeting of </a:t>
            </a:r>
            <a:r>
              <a:rPr lang="en-US" dirty="0" err="1" smtClean="0"/>
              <a:t>dqac</a:t>
            </a:r>
            <a:r>
              <a:rPr lang="en-US" dirty="0" smtClean="0"/>
              <a:t> chairman and </a:t>
            </a:r>
            <a:r>
              <a:rPr lang="en-US" dirty="0" err="1" smtClean="0"/>
              <a:t>coordinatorS</a:t>
            </a:r>
            <a:r>
              <a:rPr lang="en-US" dirty="0" smtClean="0"/>
              <a:t> with Hon’ble VC</a:t>
            </a:r>
          </a:p>
          <a:p>
            <a:pPr algn="ctr"/>
            <a:r>
              <a:rPr lang="en-US" dirty="0" smtClean="0"/>
              <a:t>05.04.2018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2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change?</a:t>
            </a:r>
            <a:endParaRPr lang="en-US" dirty="0"/>
          </a:p>
        </p:txBody>
      </p:sp>
      <p:graphicFrame>
        <p:nvGraphicFramePr>
          <p:cNvPr id="3" name="object 4"/>
          <p:cNvGraphicFramePr>
            <a:graphicFrameLocks noGrp="1"/>
          </p:cNvGraphicFramePr>
          <p:nvPr/>
        </p:nvGraphicFramePr>
        <p:xfrm>
          <a:off x="444246" y="1969010"/>
          <a:ext cx="9220200" cy="5208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70485" algn="ctr" defTabSz="1005840" rtl="0" eaLnBrk="1" latinLnBrk="0" hangingPunct="1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S No</a:t>
                      </a:r>
                      <a:endParaRPr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2500" b="1" dirty="0" smtClean="0">
                          <a:latin typeface="+mn-lt"/>
                          <a:cs typeface="Times New Roman"/>
                        </a:rPr>
                        <a:t>Old Norms</a:t>
                      </a:r>
                      <a:endParaRPr sz="2500" b="1" dirty="0">
                        <a:latin typeface="+mn-lt"/>
                        <a:cs typeface="Times New Roman"/>
                      </a:endParaRPr>
                    </a:p>
                  </a:txBody>
                  <a:tcPr marL="0" marR="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2500" b="1" dirty="0" smtClean="0">
                          <a:latin typeface="+mn-lt"/>
                          <a:cs typeface="Times New Roman"/>
                        </a:rPr>
                        <a:t>RAF</a:t>
                      </a:r>
                      <a:endParaRPr sz="2500" b="1" dirty="0">
                        <a:latin typeface="+mn-lt"/>
                        <a:cs typeface="Times New Roman"/>
                      </a:endParaRPr>
                    </a:p>
                  </a:txBody>
                  <a:tcPr marL="0" marR="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00699"/>
                  </a:ext>
                </a:extLst>
              </a:tr>
              <a:tr h="226417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114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2400" spc="114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500" spc="150" dirty="0">
                          <a:latin typeface="+mn-lt"/>
                          <a:cs typeface="Times New Roman"/>
                        </a:rPr>
                        <a:t>Submission </a:t>
                      </a:r>
                      <a:r>
                        <a:rPr sz="2500" spc="75" dirty="0">
                          <a:latin typeface="+mn-lt"/>
                          <a:cs typeface="Times New Roman"/>
                        </a:rPr>
                        <a:t>of </a:t>
                      </a:r>
                      <a:r>
                        <a:rPr sz="2500" spc="80" dirty="0">
                          <a:latin typeface="+mn-lt"/>
                          <a:cs typeface="Times New Roman"/>
                        </a:rPr>
                        <a:t>SSR</a:t>
                      </a:r>
                      <a:r>
                        <a:rPr sz="2500" spc="-1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90" dirty="0">
                          <a:latin typeface="+mn-lt"/>
                          <a:cs typeface="Times New Roman"/>
                        </a:rPr>
                        <a:t>in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  <a:p>
                      <a:pPr marL="70485" algn="just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500" spc="210" dirty="0">
                          <a:latin typeface="+mn-lt"/>
                          <a:cs typeface="Times New Roman"/>
                        </a:rPr>
                        <a:t>hard</a:t>
                      </a:r>
                      <a:r>
                        <a:rPr sz="2500" spc="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45" dirty="0">
                          <a:latin typeface="+mn-lt"/>
                          <a:cs typeface="Times New Roman"/>
                        </a:rPr>
                        <a:t>copies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500" spc="140" dirty="0">
                          <a:latin typeface="+mn-lt"/>
                          <a:cs typeface="Times New Roman"/>
                        </a:rPr>
                        <a:t>On-line </a:t>
                      </a:r>
                      <a:r>
                        <a:rPr sz="2500" spc="145" dirty="0">
                          <a:latin typeface="+mn-lt"/>
                          <a:cs typeface="Times New Roman"/>
                        </a:rPr>
                        <a:t>submission </a:t>
                      </a:r>
                      <a:r>
                        <a:rPr sz="2500" spc="65" dirty="0">
                          <a:latin typeface="+mn-lt"/>
                          <a:cs typeface="Times New Roman"/>
                        </a:rPr>
                        <a:t>of </a:t>
                      </a:r>
                      <a:r>
                        <a:rPr sz="2500" spc="80" dirty="0">
                          <a:latin typeface="+mn-lt"/>
                          <a:cs typeface="Times New Roman"/>
                        </a:rPr>
                        <a:t>SSR</a:t>
                      </a:r>
                      <a:r>
                        <a:rPr sz="2500" spc="-150" dirty="0">
                          <a:latin typeface="+mn-lt"/>
                          <a:cs typeface="Times New Roman"/>
                        </a:rPr>
                        <a:t> </a:t>
                      </a:r>
                      <a:endParaRPr lang="en-US" sz="2500" spc="-150" dirty="0" smtClean="0">
                        <a:latin typeface="+mn-lt"/>
                        <a:cs typeface="Times New Roman"/>
                      </a:endParaRPr>
                    </a:p>
                    <a:p>
                      <a:pPr marL="6921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500" spc="210" dirty="0" smtClean="0">
                          <a:latin typeface="+mn-lt"/>
                          <a:cs typeface="Times New Roman"/>
                        </a:rPr>
                        <a:t>(No</a:t>
                      </a:r>
                      <a:r>
                        <a:rPr lang="en-US" sz="2500" spc="21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210" dirty="0" smtClean="0">
                          <a:latin typeface="+mn-lt"/>
                          <a:cs typeface="Times New Roman"/>
                        </a:rPr>
                        <a:t>hard </a:t>
                      </a:r>
                      <a:r>
                        <a:rPr sz="2500" spc="140" dirty="0">
                          <a:latin typeface="+mn-lt"/>
                          <a:cs typeface="Times New Roman"/>
                        </a:rPr>
                        <a:t>copies) </a:t>
                      </a:r>
                      <a:r>
                        <a:rPr sz="2500" spc="155" dirty="0">
                          <a:latin typeface="+mn-lt"/>
                          <a:cs typeface="Times New Roman"/>
                        </a:rPr>
                        <a:t>PTV </a:t>
                      </a:r>
                      <a:r>
                        <a:rPr sz="2500" spc="275" dirty="0">
                          <a:latin typeface="+mn-lt"/>
                          <a:cs typeface="Times New Roman"/>
                        </a:rPr>
                        <a:t>members</a:t>
                      </a:r>
                      <a:r>
                        <a:rPr sz="2500" spc="-30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5" dirty="0">
                          <a:latin typeface="+mn-lt"/>
                          <a:cs typeface="Times New Roman"/>
                        </a:rPr>
                        <a:t>will  </a:t>
                      </a:r>
                      <a:r>
                        <a:rPr sz="2500" spc="200" dirty="0">
                          <a:latin typeface="+mn-lt"/>
                          <a:cs typeface="Times New Roman"/>
                        </a:rPr>
                        <a:t>get </a:t>
                      </a:r>
                      <a:r>
                        <a:rPr sz="2500" spc="140" dirty="0">
                          <a:latin typeface="+mn-lt"/>
                          <a:cs typeface="Times New Roman"/>
                        </a:rPr>
                        <a:t>e-mail </a:t>
                      </a:r>
                      <a:r>
                        <a:rPr sz="2500" spc="150" dirty="0">
                          <a:latin typeface="+mn-lt"/>
                          <a:cs typeface="Times New Roman"/>
                        </a:rPr>
                        <a:t>with </a:t>
                      </a:r>
                      <a:r>
                        <a:rPr sz="2500" spc="105" dirty="0">
                          <a:latin typeface="+mn-lt"/>
                          <a:cs typeface="Times New Roman"/>
                        </a:rPr>
                        <a:t>pdf </a:t>
                      </a:r>
                      <a:r>
                        <a:rPr sz="2500" spc="30" dirty="0">
                          <a:latin typeface="+mn-lt"/>
                          <a:cs typeface="Times New Roman"/>
                        </a:rPr>
                        <a:t>file </a:t>
                      </a:r>
                      <a:r>
                        <a:rPr sz="2500" spc="145" dirty="0">
                          <a:latin typeface="+mn-lt"/>
                          <a:cs typeface="Times New Roman"/>
                        </a:rPr>
                        <a:t>as  </a:t>
                      </a:r>
                      <a:r>
                        <a:rPr sz="2500" spc="195" dirty="0">
                          <a:latin typeface="+mn-lt"/>
                          <a:cs typeface="Times New Roman"/>
                        </a:rPr>
                        <a:t>attachment.View </a:t>
                      </a:r>
                      <a:r>
                        <a:rPr sz="2500" spc="250" dirty="0">
                          <a:latin typeface="+mn-lt"/>
                          <a:cs typeface="Times New Roman"/>
                        </a:rPr>
                        <a:t>the </a:t>
                      </a:r>
                      <a:r>
                        <a:rPr sz="2500" spc="65" dirty="0">
                          <a:latin typeface="+mn-lt"/>
                          <a:cs typeface="Times New Roman"/>
                        </a:rPr>
                        <a:t>link </a:t>
                      </a:r>
                      <a:r>
                        <a:rPr sz="2500" spc="30" dirty="0">
                          <a:latin typeface="+mn-lt"/>
                          <a:cs typeface="Times New Roman"/>
                        </a:rPr>
                        <a:t>file</a:t>
                      </a:r>
                      <a:r>
                        <a:rPr sz="2500" spc="-26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254" dirty="0">
                          <a:latin typeface="+mn-lt"/>
                          <a:cs typeface="Times New Roman"/>
                        </a:rPr>
                        <a:t>at  </a:t>
                      </a:r>
                      <a:r>
                        <a:rPr sz="2500" spc="155" dirty="0">
                          <a:latin typeface="+mn-lt"/>
                          <a:cs typeface="Times New Roman"/>
                        </a:rPr>
                        <a:t>institution</a:t>
                      </a:r>
                      <a:r>
                        <a:rPr sz="2500" spc="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65" dirty="0" smtClean="0">
                          <a:latin typeface="+mn-lt"/>
                          <a:cs typeface="Times New Roman"/>
                        </a:rPr>
                        <a:t>website</a:t>
                      </a:r>
                      <a:r>
                        <a:rPr lang="en-US" sz="2500" spc="165" dirty="0" smtClean="0">
                          <a:latin typeface="+mn-lt"/>
                          <a:cs typeface="Times New Roman"/>
                        </a:rPr>
                        <a:t>.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23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114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2400" spc="114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500" spc="114" dirty="0">
                          <a:latin typeface="+mn-lt"/>
                          <a:cs typeface="Times New Roman"/>
                        </a:rPr>
                        <a:t>Evaluative </a:t>
                      </a:r>
                      <a:r>
                        <a:rPr sz="2500" spc="220" dirty="0">
                          <a:latin typeface="+mn-lt"/>
                          <a:cs typeface="Times New Roman"/>
                        </a:rPr>
                        <a:t>Report</a:t>
                      </a:r>
                      <a:r>
                        <a:rPr sz="2500" spc="-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65" dirty="0">
                          <a:latin typeface="+mn-lt"/>
                          <a:cs typeface="Times New Roman"/>
                        </a:rPr>
                        <a:t>of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  <a:p>
                      <a:pPr marL="70485" marR="426720" algn="just">
                        <a:lnSpc>
                          <a:spcPct val="114999"/>
                        </a:lnSpc>
                      </a:pPr>
                      <a:r>
                        <a:rPr sz="2500" spc="265" dirty="0">
                          <a:latin typeface="+mn-lt"/>
                          <a:cs typeface="Times New Roman"/>
                        </a:rPr>
                        <a:t>Department </a:t>
                      </a:r>
                      <a:r>
                        <a:rPr sz="2500" spc="130" dirty="0">
                          <a:latin typeface="+mn-lt"/>
                          <a:cs typeface="Times New Roman"/>
                        </a:rPr>
                        <a:t>for</a:t>
                      </a:r>
                      <a:r>
                        <a:rPr sz="2500" spc="-2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250" dirty="0">
                          <a:latin typeface="+mn-lt"/>
                          <a:cs typeface="Times New Roman"/>
                        </a:rPr>
                        <a:t>the  </a:t>
                      </a:r>
                      <a:r>
                        <a:rPr sz="2500" spc="120" dirty="0">
                          <a:latin typeface="+mn-lt"/>
                          <a:cs typeface="Times New Roman"/>
                        </a:rPr>
                        <a:t>colleges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500" spc="250" dirty="0">
                          <a:latin typeface="+mn-lt"/>
                          <a:cs typeface="Times New Roman"/>
                        </a:rPr>
                        <a:t>No </a:t>
                      </a:r>
                      <a:r>
                        <a:rPr sz="2500" spc="114" dirty="0">
                          <a:latin typeface="+mn-lt"/>
                          <a:cs typeface="Times New Roman"/>
                        </a:rPr>
                        <a:t>Evaluative </a:t>
                      </a:r>
                      <a:r>
                        <a:rPr sz="2500" spc="220" dirty="0">
                          <a:latin typeface="+mn-lt"/>
                          <a:cs typeface="Times New Roman"/>
                        </a:rPr>
                        <a:t>Report</a:t>
                      </a:r>
                      <a:r>
                        <a:rPr sz="2500" spc="-19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75" dirty="0">
                          <a:latin typeface="+mn-lt"/>
                          <a:cs typeface="Times New Roman"/>
                        </a:rPr>
                        <a:t>of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  <a:p>
                      <a:pPr marL="69215" algn="just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500" spc="265" dirty="0">
                          <a:latin typeface="+mn-lt"/>
                          <a:cs typeface="Times New Roman"/>
                        </a:rPr>
                        <a:t>Department </a:t>
                      </a:r>
                      <a:r>
                        <a:rPr sz="2500" spc="130" dirty="0">
                          <a:latin typeface="+mn-lt"/>
                          <a:cs typeface="Times New Roman"/>
                        </a:rPr>
                        <a:t>for </a:t>
                      </a:r>
                      <a:r>
                        <a:rPr sz="2500" spc="250" dirty="0">
                          <a:latin typeface="+mn-lt"/>
                          <a:cs typeface="Times New Roman"/>
                        </a:rPr>
                        <a:t>the</a:t>
                      </a:r>
                      <a:r>
                        <a:rPr sz="2500" spc="-24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35" dirty="0">
                          <a:latin typeface="+mn-lt"/>
                          <a:cs typeface="Times New Roman"/>
                        </a:rPr>
                        <a:t>Colleges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2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114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2400" spc="114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678180" algn="l"/>
                        </a:tabLst>
                      </a:pPr>
                      <a:r>
                        <a:rPr sz="2500" spc="250" dirty="0">
                          <a:latin typeface="+mn-lt"/>
                          <a:cs typeface="Times New Roman"/>
                        </a:rPr>
                        <a:t>No	</a:t>
                      </a:r>
                      <a:r>
                        <a:rPr sz="2500" spc="220" dirty="0">
                          <a:latin typeface="+mn-lt"/>
                          <a:cs typeface="Times New Roman"/>
                        </a:rPr>
                        <a:t>Data</a:t>
                      </a:r>
                      <a:r>
                        <a:rPr sz="2500" spc="-30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10" dirty="0">
                          <a:latin typeface="+mn-lt"/>
                          <a:cs typeface="Times New Roman"/>
                        </a:rPr>
                        <a:t>Validation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  <a:p>
                      <a:pPr marL="70485" algn="just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500" spc="195" dirty="0">
                          <a:latin typeface="+mn-lt"/>
                          <a:cs typeface="Times New Roman"/>
                        </a:rPr>
                        <a:t>and</a:t>
                      </a:r>
                      <a:r>
                        <a:rPr sz="2500" spc="-38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00" dirty="0">
                          <a:latin typeface="+mn-lt"/>
                          <a:cs typeface="Times New Roman"/>
                        </a:rPr>
                        <a:t>Verification </a:t>
                      </a:r>
                      <a:r>
                        <a:rPr sz="2500" spc="50" dirty="0">
                          <a:latin typeface="+mn-lt"/>
                          <a:cs typeface="Times New Roman"/>
                        </a:rPr>
                        <a:t>(DVV)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algn="just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500" spc="175" dirty="0">
                          <a:latin typeface="+mn-lt"/>
                          <a:cs typeface="Times New Roman"/>
                        </a:rPr>
                        <a:t>Third </a:t>
                      </a:r>
                      <a:r>
                        <a:rPr sz="2500" spc="210" dirty="0">
                          <a:latin typeface="+mn-lt"/>
                          <a:cs typeface="Times New Roman"/>
                        </a:rPr>
                        <a:t>party </a:t>
                      </a:r>
                      <a:r>
                        <a:rPr sz="2500" spc="225" dirty="0">
                          <a:latin typeface="+mn-lt"/>
                          <a:cs typeface="Times New Roman"/>
                        </a:rPr>
                        <a:t>data</a:t>
                      </a:r>
                      <a:r>
                        <a:rPr sz="2500" spc="-3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30" dirty="0">
                          <a:latin typeface="+mn-lt"/>
                          <a:cs typeface="Times New Roman"/>
                        </a:rPr>
                        <a:t>validation </a:t>
                      </a:r>
                      <a:r>
                        <a:rPr sz="2500" spc="195" dirty="0">
                          <a:latin typeface="+mn-lt"/>
                          <a:cs typeface="Times New Roman"/>
                        </a:rPr>
                        <a:t>and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  <a:p>
                      <a:pPr marL="69215" algn="just">
                        <a:lnSpc>
                          <a:spcPct val="100000"/>
                        </a:lnSpc>
                        <a:spcBef>
                          <a:spcPts val="430"/>
                        </a:spcBef>
                        <a:tabLst>
                          <a:tab pos="1828164" algn="l"/>
                        </a:tabLst>
                      </a:pPr>
                      <a:r>
                        <a:rPr sz="2500" spc="114" dirty="0">
                          <a:latin typeface="+mn-lt"/>
                          <a:cs typeface="Times New Roman"/>
                        </a:rPr>
                        <a:t>verification	</a:t>
                      </a:r>
                      <a:r>
                        <a:rPr sz="2500" spc="45" dirty="0">
                          <a:latin typeface="+mn-lt"/>
                          <a:cs typeface="Times New Roman"/>
                        </a:rPr>
                        <a:t>(DVV)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98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change?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4246" y="1969010"/>
          <a:ext cx="9220200" cy="3486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092">
                <a:tc>
                  <a:txBody>
                    <a:bodyPr/>
                    <a:lstStyle/>
                    <a:p>
                      <a:pPr marL="70485" algn="ctr" defTabSz="1005840" rtl="0" eaLnBrk="1" latinLnBrk="0" hangingPunct="1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S No</a:t>
                      </a:r>
                      <a:endParaRPr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2500" b="1" dirty="0" smtClean="0">
                          <a:latin typeface="+mn-lt"/>
                          <a:cs typeface="Times New Roman"/>
                        </a:rPr>
                        <a:t>Old Norms</a:t>
                      </a:r>
                      <a:endParaRPr sz="2500" b="1" dirty="0">
                        <a:latin typeface="+mn-lt"/>
                        <a:cs typeface="Times New Roman"/>
                      </a:endParaRPr>
                    </a:p>
                  </a:txBody>
                  <a:tcPr marL="0" marR="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2500" b="1" dirty="0" smtClean="0">
                          <a:latin typeface="+mn-lt"/>
                          <a:cs typeface="Times New Roman"/>
                        </a:rPr>
                        <a:t>RAF</a:t>
                      </a:r>
                      <a:endParaRPr sz="2500" b="1" dirty="0">
                        <a:latin typeface="+mn-lt"/>
                        <a:cs typeface="Times New Roman"/>
                      </a:endParaRPr>
                    </a:p>
                  </a:txBody>
                  <a:tcPr marL="0" marR="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054980"/>
                  </a:ext>
                </a:extLst>
              </a:tr>
              <a:tr h="114967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114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2400" spc="114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500" spc="220" dirty="0">
                          <a:latin typeface="+mn-lt"/>
                          <a:cs typeface="Times New Roman"/>
                        </a:rPr>
                        <a:t>Student</a:t>
                      </a:r>
                      <a:r>
                        <a:rPr sz="2500" spc="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55" dirty="0">
                          <a:latin typeface="+mn-lt"/>
                          <a:cs typeface="Times New Roman"/>
                        </a:rPr>
                        <a:t>feedback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  <a:p>
                      <a:pPr marL="70485" marR="544830" algn="just">
                        <a:lnSpc>
                          <a:spcPct val="114999"/>
                        </a:lnSpc>
                      </a:pPr>
                      <a:r>
                        <a:rPr sz="2500" spc="195" dirty="0">
                          <a:latin typeface="+mn-lt"/>
                          <a:cs typeface="Times New Roman"/>
                        </a:rPr>
                        <a:t>taken </a:t>
                      </a:r>
                      <a:r>
                        <a:rPr sz="2500" spc="265" dirty="0">
                          <a:latin typeface="+mn-lt"/>
                          <a:cs typeface="Times New Roman"/>
                        </a:rPr>
                        <a:t>at</a:t>
                      </a:r>
                      <a:r>
                        <a:rPr sz="2500" spc="-1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55" dirty="0">
                          <a:latin typeface="+mn-lt"/>
                          <a:cs typeface="Times New Roman"/>
                        </a:rPr>
                        <a:t>institution  </a:t>
                      </a:r>
                      <a:r>
                        <a:rPr sz="2500" spc="70" dirty="0">
                          <a:latin typeface="+mn-lt"/>
                          <a:cs typeface="Times New Roman"/>
                        </a:rPr>
                        <a:t>level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just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500" spc="285" dirty="0">
                          <a:latin typeface="+mn-lt"/>
                          <a:cs typeface="Times New Roman"/>
                        </a:rPr>
                        <a:t>On </a:t>
                      </a:r>
                      <a:r>
                        <a:rPr sz="2500" spc="100" dirty="0">
                          <a:latin typeface="+mn-lt"/>
                          <a:cs typeface="Times New Roman"/>
                        </a:rPr>
                        <a:t>line </a:t>
                      </a:r>
                      <a:r>
                        <a:rPr sz="2500" spc="220" dirty="0">
                          <a:latin typeface="+mn-lt"/>
                          <a:cs typeface="Times New Roman"/>
                        </a:rPr>
                        <a:t>Student</a:t>
                      </a:r>
                      <a:r>
                        <a:rPr sz="2500" spc="-2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35" dirty="0">
                          <a:latin typeface="+mn-lt"/>
                          <a:cs typeface="Times New Roman"/>
                        </a:rPr>
                        <a:t>Satisfaction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  <a:p>
                      <a:pPr marL="69215" algn="just">
                        <a:lnSpc>
                          <a:spcPct val="100000"/>
                        </a:lnSpc>
                        <a:spcBef>
                          <a:spcPts val="430"/>
                        </a:spcBef>
                        <a:tabLst>
                          <a:tab pos="1967864" algn="l"/>
                        </a:tabLst>
                      </a:pPr>
                      <a:r>
                        <a:rPr sz="2500" spc="140" dirty="0">
                          <a:latin typeface="+mn-lt"/>
                          <a:cs typeface="Times New Roman"/>
                        </a:rPr>
                        <a:t>Survey</a:t>
                      </a:r>
                      <a:r>
                        <a:rPr sz="2500" spc="6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20" dirty="0">
                          <a:latin typeface="+mn-lt"/>
                          <a:cs typeface="Times New Roman"/>
                        </a:rPr>
                        <a:t>(</a:t>
                      </a:r>
                      <a:r>
                        <a:rPr sz="2500" spc="120" dirty="0" smtClean="0">
                          <a:latin typeface="+mn-lt"/>
                          <a:cs typeface="Times New Roman"/>
                        </a:rPr>
                        <a:t>S</a:t>
                      </a:r>
                      <a:r>
                        <a:rPr sz="2500" spc="114" dirty="0" smtClean="0">
                          <a:latin typeface="+mn-lt"/>
                          <a:cs typeface="Times New Roman"/>
                        </a:rPr>
                        <a:t>3</a:t>
                      </a:r>
                      <a:r>
                        <a:rPr sz="2500" spc="114" dirty="0">
                          <a:latin typeface="+mn-lt"/>
                          <a:cs typeface="Times New Roman"/>
                        </a:rPr>
                        <a:t>)	</a:t>
                      </a:r>
                      <a:r>
                        <a:rPr sz="2500" spc="195" dirty="0">
                          <a:latin typeface="+mn-lt"/>
                          <a:cs typeface="Times New Roman"/>
                        </a:rPr>
                        <a:t>from</a:t>
                      </a:r>
                      <a:r>
                        <a:rPr sz="2500" spc="4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2500" spc="180" dirty="0">
                          <a:latin typeface="+mn-lt"/>
                          <a:cs typeface="Times New Roman"/>
                        </a:rPr>
                        <a:t>NAAC</a:t>
                      </a:r>
                      <a:endParaRPr sz="2500" dirty="0">
                        <a:latin typeface="+mn-lt"/>
                        <a:cs typeface="Times New Roman"/>
                      </a:endParaRPr>
                    </a:p>
                  </a:txBody>
                  <a:tcPr marL="0" marR="0" marT="1079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36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300" spc="114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2300" spc="114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 defTabSz="100584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500" kern="1200" spc="2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No Grade </a:t>
                      </a:r>
                      <a:r>
                        <a:rPr sz="2500" kern="1200" spc="22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qualifier</a:t>
                      </a:r>
                      <a:endParaRPr sz="2500" kern="1200" spc="2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defTabSz="100584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500" kern="1200" spc="2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Grade qualifier – A, B, </a:t>
                      </a:r>
                      <a:r>
                        <a:rPr sz="2500" kern="1200" spc="22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C</a:t>
                      </a:r>
                      <a:endParaRPr sz="2500" kern="1200" spc="2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889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004602"/>
                  </a:ext>
                </a:extLst>
              </a:tr>
              <a:tr h="1149672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2300" dirty="0" smtClean="0">
                          <a:latin typeface="Times New Roman"/>
                          <a:cs typeface="Times New Roman"/>
                        </a:rPr>
                        <a:t>06</a:t>
                      </a: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 defTabSz="100584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en-US" sz="2500" kern="1200" spc="22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No penalty Provision</a:t>
                      </a:r>
                      <a:endParaRPr sz="2500" kern="1200" spc="2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lvl="0" indent="0" algn="just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spc="22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Penalty Clauses on fraudulent data</a:t>
                      </a:r>
                    </a:p>
                    <a:p>
                      <a:pPr marL="71755" algn="just" defTabSz="100584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500" kern="1200" spc="2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889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05364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8892" y="5562600"/>
            <a:ext cx="9385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Grade Qualifiers for HEI’s </a:t>
            </a: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grade qualifier is prepared for the institution to qualify for valid accreditation.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order to qualify for any Grade (C to A++) institution needs to score at least 1.51 CGPA aggregated score (quantitative and qualitative) in each criterion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91000" y="4038600"/>
            <a:ext cx="685800" cy="1752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52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6462" y="1981455"/>
            <a:ext cx="8234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spc="-30" dirty="0" smtClean="0">
                <a:solidFill>
                  <a:srgbClr val="0000FF"/>
                </a:solidFill>
              </a:rPr>
              <a:t>Criteria </a:t>
            </a:r>
            <a:r>
              <a:rPr lang="en-US" sz="3200" spc="-30" dirty="0">
                <a:solidFill>
                  <a:srgbClr val="0000FF"/>
                </a:solidFill>
              </a:rPr>
              <a:t>	</a:t>
            </a:r>
            <a:r>
              <a:rPr lang="en-US" sz="3200" spc="-5" dirty="0">
                <a:solidFill>
                  <a:srgbClr val="000000"/>
                </a:solidFill>
              </a:rPr>
              <a:t>– </a:t>
            </a:r>
            <a:r>
              <a:rPr lang="en-US" sz="3200" spc="-20" dirty="0">
                <a:solidFill>
                  <a:srgbClr val="000000"/>
                </a:solidFill>
              </a:rPr>
              <a:t>Dimensions </a:t>
            </a:r>
            <a:r>
              <a:rPr lang="en-US" sz="3200" spc="25" dirty="0">
                <a:solidFill>
                  <a:srgbClr val="000000"/>
                </a:solidFill>
              </a:rPr>
              <a:t>encompassing</a:t>
            </a:r>
            <a:r>
              <a:rPr lang="en-US" sz="3200" spc="-190" dirty="0">
                <a:solidFill>
                  <a:srgbClr val="000000"/>
                </a:solidFill>
              </a:rPr>
              <a:t> </a:t>
            </a:r>
            <a:r>
              <a:rPr lang="en-US" sz="3200" spc="25" dirty="0">
                <a:solidFill>
                  <a:srgbClr val="000000"/>
                </a:solidFill>
              </a:rPr>
              <a:t>academic,  </a:t>
            </a:r>
            <a:r>
              <a:rPr lang="en-US" sz="3200" spc="15" dirty="0">
                <a:solidFill>
                  <a:srgbClr val="000000"/>
                </a:solidFill>
              </a:rPr>
              <a:t>administrative </a:t>
            </a:r>
            <a:r>
              <a:rPr lang="en-US" sz="3200" spc="85" dirty="0">
                <a:solidFill>
                  <a:srgbClr val="000000"/>
                </a:solidFill>
              </a:rPr>
              <a:t>and </a:t>
            </a:r>
            <a:r>
              <a:rPr lang="en-US" sz="3200" spc="90" dirty="0">
                <a:solidFill>
                  <a:srgbClr val="000000"/>
                </a:solidFill>
              </a:rPr>
              <a:t>management </a:t>
            </a:r>
            <a:r>
              <a:rPr lang="en-US" sz="3200" spc="-5" dirty="0">
                <a:solidFill>
                  <a:srgbClr val="000000"/>
                </a:solidFill>
              </a:rPr>
              <a:t>activities </a:t>
            </a:r>
            <a:r>
              <a:rPr lang="en-US" sz="3200" dirty="0">
                <a:solidFill>
                  <a:srgbClr val="000000"/>
                </a:solidFill>
              </a:rPr>
              <a:t>of  </a:t>
            </a:r>
            <a:r>
              <a:rPr lang="en-US" sz="3200" dirty="0" smtClean="0">
                <a:solidFill>
                  <a:srgbClr val="000000"/>
                </a:solidFill>
              </a:rPr>
              <a:t>the Institution</a:t>
            </a:r>
            <a:endParaRPr lang="en-US" sz="3200" spc="-245" dirty="0" smtClean="0">
              <a:solidFill>
                <a:srgbClr val="000000"/>
              </a:solidFill>
            </a:endParaRPr>
          </a:p>
          <a:p>
            <a:pPr algn="just"/>
            <a:r>
              <a:rPr lang="en-US" sz="3200" spc="-245" dirty="0" smtClean="0">
                <a:solidFill>
                  <a:srgbClr val="C00000"/>
                </a:solidFill>
              </a:rPr>
              <a:t>#  7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50" dirty="0" smtClean="0"/>
              <a:t>Important Numbers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94746" y="4055840"/>
            <a:ext cx="877214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89535">
              <a:lnSpc>
                <a:spcPts val="3460"/>
              </a:lnSpc>
            </a:pPr>
            <a:r>
              <a:rPr lang="en-US" sz="3200" spc="-30" dirty="0">
                <a:solidFill>
                  <a:srgbClr val="0000FF"/>
                </a:solidFill>
              </a:rPr>
              <a:t>Key Aspects (KA/KI</a:t>
            </a:r>
            <a:r>
              <a:rPr lang="en-US" sz="3200" spc="-30" dirty="0" smtClean="0">
                <a:solidFill>
                  <a:srgbClr val="0000FF"/>
                </a:solidFill>
              </a:rPr>
              <a:t>) </a:t>
            </a:r>
            <a:r>
              <a:rPr lang="en-US" sz="3200" spc="-5" dirty="0" smtClean="0">
                <a:cs typeface="Times New Roman"/>
              </a:rPr>
              <a:t>–   </a:t>
            </a:r>
            <a:r>
              <a:rPr lang="en-US" sz="3200" spc="-80" dirty="0" smtClean="0">
                <a:cs typeface="Times New Roman"/>
              </a:rPr>
              <a:t>Specific </a:t>
            </a:r>
            <a:r>
              <a:rPr lang="en-US" sz="3200" spc="10" dirty="0">
                <a:cs typeface="Times New Roman"/>
              </a:rPr>
              <a:t>functional </a:t>
            </a:r>
            <a:r>
              <a:rPr lang="en-US" sz="3200" spc="65" dirty="0">
                <a:cs typeface="Times New Roman"/>
              </a:rPr>
              <a:t>aspects </a:t>
            </a:r>
            <a:r>
              <a:rPr lang="en-US" sz="3200" spc="-5" dirty="0" smtClean="0">
                <a:cs typeface="Times New Roman"/>
              </a:rPr>
              <a:t>within </a:t>
            </a:r>
            <a:r>
              <a:rPr lang="en-US" sz="3200" spc="75" dirty="0" smtClean="0">
                <a:cs typeface="Times New Roman"/>
              </a:rPr>
              <a:t>criteria</a:t>
            </a:r>
          </a:p>
          <a:p>
            <a:pPr marL="12700" marR="5080" indent="89535">
              <a:lnSpc>
                <a:spcPts val="3460"/>
              </a:lnSpc>
            </a:pPr>
            <a:r>
              <a:rPr lang="en-US" sz="3200" spc="75" dirty="0" smtClean="0">
                <a:solidFill>
                  <a:srgbClr val="C00000"/>
                </a:solidFill>
                <a:cs typeface="Times New Roman"/>
              </a:rPr>
              <a:t># 34</a:t>
            </a:r>
            <a:endParaRPr lang="en-US" sz="3200" dirty="0">
              <a:solidFill>
                <a:srgbClr val="C00000"/>
              </a:solidFill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904" y="5550581"/>
            <a:ext cx="821173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24154">
              <a:lnSpc>
                <a:spcPts val="3460"/>
              </a:lnSpc>
              <a:spcBef>
                <a:spcPts val="5"/>
              </a:spcBef>
            </a:pPr>
            <a:r>
              <a:rPr lang="en-US" sz="3200" spc="-30" dirty="0">
                <a:solidFill>
                  <a:srgbClr val="0000FF"/>
                </a:solidFill>
              </a:rPr>
              <a:t>Quality Indicators (Qis/Metric</a:t>
            </a:r>
            <a:r>
              <a:rPr lang="en-US" sz="3200" spc="-30" dirty="0" smtClean="0">
                <a:solidFill>
                  <a:srgbClr val="0000FF"/>
                </a:solidFill>
              </a:rPr>
              <a:t>) </a:t>
            </a:r>
            <a:r>
              <a:rPr lang="en-US" sz="3200" spc="-5" dirty="0" smtClean="0">
                <a:cs typeface="Times New Roman"/>
              </a:rPr>
              <a:t>– </a:t>
            </a:r>
            <a:r>
              <a:rPr lang="en-US" sz="3200" spc="-60" dirty="0">
                <a:cs typeface="Times New Roman"/>
              </a:rPr>
              <a:t>Actual </a:t>
            </a:r>
            <a:r>
              <a:rPr lang="en-US" sz="3200" spc="20" dirty="0">
                <a:cs typeface="Times New Roman"/>
              </a:rPr>
              <a:t>tasks</a:t>
            </a:r>
            <a:r>
              <a:rPr lang="en-US" sz="3200" spc="-265" dirty="0">
                <a:cs typeface="Times New Roman"/>
              </a:rPr>
              <a:t> </a:t>
            </a:r>
            <a:r>
              <a:rPr lang="en-US" sz="3200" spc="70" dirty="0">
                <a:cs typeface="Times New Roman"/>
              </a:rPr>
              <a:t>or  </a:t>
            </a:r>
            <a:r>
              <a:rPr lang="en-US" sz="3200" spc="60" dirty="0">
                <a:cs typeface="Times New Roman"/>
              </a:rPr>
              <a:t>operations </a:t>
            </a:r>
            <a:r>
              <a:rPr lang="en-US" sz="3200" spc="30" dirty="0">
                <a:cs typeface="Times New Roman"/>
              </a:rPr>
              <a:t>carried</a:t>
            </a:r>
            <a:r>
              <a:rPr lang="en-US" sz="3200" spc="-280" dirty="0">
                <a:cs typeface="Times New Roman"/>
              </a:rPr>
              <a:t> </a:t>
            </a:r>
            <a:r>
              <a:rPr lang="en-US" sz="3200" spc="120" dirty="0" smtClean="0">
                <a:cs typeface="Times New Roman"/>
              </a:rPr>
              <a:t>out </a:t>
            </a:r>
          </a:p>
          <a:p>
            <a:pPr marL="12700" marR="224154">
              <a:lnSpc>
                <a:spcPts val="3460"/>
              </a:lnSpc>
              <a:spcBef>
                <a:spcPts val="5"/>
              </a:spcBef>
            </a:pPr>
            <a:r>
              <a:rPr lang="en-US" sz="3200" spc="120" dirty="0" smtClean="0">
                <a:solidFill>
                  <a:srgbClr val="C00000"/>
                </a:solidFill>
                <a:cs typeface="Times New Roman"/>
              </a:rPr>
              <a:t># </a:t>
            </a:r>
            <a:r>
              <a:rPr lang="en-US" sz="3200" spc="-30" dirty="0">
                <a:solidFill>
                  <a:srgbClr val="C00000"/>
                </a:solidFill>
              </a:rPr>
              <a:t>137</a:t>
            </a:r>
            <a:endParaRPr lang="en-US" sz="3200" dirty="0">
              <a:solidFill>
                <a:srgbClr val="C00000"/>
              </a:solidFill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4400" y="34274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23 of Manual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698" y="712076"/>
            <a:ext cx="9730710" cy="5863364"/>
            <a:chOff x="199698" y="712076"/>
            <a:chExt cx="9730710" cy="58633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591" t="20722" r="23646" b="8334"/>
            <a:stretch/>
          </p:blipFill>
          <p:spPr>
            <a:xfrm>
              <a:off x="199698" y="762000"/>
              <a:ext cx="9730710" cy="581344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14600" y="712076"/>
              <a:ext cx="914400" cy="430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033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0" dirty="0"/>
              <a:t>Seven </a:t>
            </a:r>
            <a:r>
              <a:rPr lang="en-US" spc="50" dirty="0" smtClean="0"/>
              <a:t>Criteria </a:t>
            </a:r>
            <a:r>
              <a:rPr lang="en-US" spc="35" dirty="0"/>
              <a:t>Framework</a:t>
            </a:r>
            <a:r>
              <a:rPr lang="en-US" spc="-400" dirty="0"/>
              <a:t> </a:t>
            </a:r>
            <a:r>
              <a:rPr lang="en-US" spc="30" dirty="0"/>
              <a:t>for  </a:t>
            </a:r>
            <a:r>
              <a:rPr lang="en-US" spc="60" dirty="0" smtClean="0"/>
              <a:t>Assessment (Earlier)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30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343535" algn="l"/>
              </a:tabLst>
            </a:pPr>
            <a:r>
              <a:rPr lang="en-US" sz="3300" spc="-15" dirty="0">
                <a:cs typeface="Times New Roman"/>
              </a:rPr>
              <a:t>Curricular</a:t>
            </a:r>
            <a:r>
              <a:rPr lang="en-US" sz="3300" spc="-70" dirty="0">
                <a:cs typeface="Times New Roman"/>
              </a:rPr>
              <a:t> </a:t>
            </a:r>
            <a:r>
              <a:rPr lang="en-US" sz="3300" spc="15" dirty="0">
                <a:cs typeface="Times New Roman"/>
              </a:rPr>
              <a:t>Aspects</a:t>
            </a:r>
            <a:endParaRPr lang="en-US" sz="3300" dirty="0">
              <a:cs typeface="Times New Roman"/>
            </a:endParaRPr>
          </a:p>
          <a:p>
            <a:pPr marL="342900" indent="-330200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343535" algn="l"/>
              </a:tabLst>
            </a:pPr>
            <a:r>
              <a:rPr lang="en-US" sz="3300" spc="-10" dirty="0">
                <a:cs typeface="Times New Roman"/>
              </a:rPr>
              <a:t>Teaching-learning </a:t>
            </a:r>
            <a:r>
              <a:rPr lang="en-US" sz="3300" spc="105" dirty="0">
                <a:cs typeface="Times New Roman"/>
              </a:rPr>
              <a:t>and</a:t>
            </a:r>
            <a:r>
              <a:rPr lang="en-US" sz="3300" spc="-50" dirty="0">
                <a:cs typeface="Times New Roman"/>
              </a:rPr>
              <a:t> </a:t>
            </a:r>
            <a:r>
              <a:rPr lang="en-US" sz="3300" dirty="0">
                <a:cs typeface="Times New Roman"/>
              </a:rPr>
              <a:t>Evaluation</a:t>
            </a:r>
          </a:p>
          <a:p>
            <a:pPr marL="342900" indent="-330200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343535" algn="l"/>
              </a:tabLst>
            </a:pPr>
            <a:r>
              <a:rPr lang="en-US" sz="3300" spc="20" dirty="0">
                <a:cs typeface="Times New Roman"/>
              </a:rPr>
              <a:t>Research, </a:t>
            </a:r>
            <a:r>
              <a:rPr lang="en-US" sz="3300" spc="10" dirty="0">
                <a:cs typeface="Times New Roman"/>
              </a:rPr>
              <a:t>Consultancy </a:t>
            </a:r>
            <a:r>
              <a:rPr lang="en-US" sz="3300" spc="105" dirty="0">
                <a:cs typeface="Times New Roman"/>
              </a:rPr>
              <a:t>and </a:t>
            </a:r>
            <a:r>
              <a:rPr lang="en-US" sz="3300" dirty="0" smtClean="0">
                <a:cs typeface="Times New Roman"/>
              </a:rPr>
              <a:t>Extension </a:t>
            </a:r>
          </a:p>
          <a:p>
            <a:pPr marL="342900" indent="-330200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343535" algn="l"/>
              </a:tabLst>
            </a:pPr>
            <a:r>
              <a:rPr lang="en-US" sz="3300" spc="45" dirty="0" smtClean="0">
                <a:cs typeface="Times New Roman"/>
              </a:rPr>
              <a:t>Infrastructure </a:t>
            </a:r>
            <a:r>
              <a:rPr lang="en-US" sz="3300" spc="95" dirty="0">
                <a:cs typeface="Times New Roman"/>
              </a:rPr>
              <a:t>and </a:t>
            </a:r>
            <a:r>
              <a:rPr lang="en-US" sz="3300" spc="-20" dirty="0">
                <a:cs typeface="Times New Roman"/>
              </a:rPr>
              <a:t>Learning</a:t>
            </a:r>
            <a:r>
              <a:rPr lang="en-US" sz="3300" spc="-285" dirty="0">
                <a:cs typeface="Times New Roman"/>
              </a:rPr>
              <a:t> </a:t>
            </a:r>
            <a:r>
              <a:rPr lang="en-US" sz="3300" spc="15" dirty="0">
                <a:cs typeface="Times New Roman"/>
              </a:rPr>
              <a:t>Resources</a:t>
            </a:r>
            <a:endParaRPr lang="en-US" sz="3300" dirty="0">
              <a:cs typeface="Times New Roman"/>
            </a:endParaRPr>
          </a:p>
          <a:p>
            <a:pPr marL="342900" indent="-330200">
              <a:lnSpc>
                <a:spcPct val="100000"/>
              </a:lnSpc>
              <a:spcBef>
                <a:spcPts val="1400"/>
              </a:spcBef>
              <a:buAutoNum type="arabicPeriod"/>
              <a:tabLst>
                <a:tab pos="343535" algn="l"/>
              </a:tabLst>
            </a:pPr>
            <a:r>
              <a:rPr lang="en-US" sz="3300" spc="70" dirty="0">
                <a:cs typeface="Times New Roman"/>
              </a:rPr>
              <a:t>Student </a:t>
            </a:r>
            <a:r>
              <a:rPr lang="en-US" sz="3300" spc="55" dirty="0">
                <a:cs typeface="Times New Roman"/>
              </a:rPr>
              <a:t>Support </a:t>
            </a:r>
            <a:r>
              <a:rPr lang="en-US" sz="3300" spc="95" dirty="0">
                <a:cs typeface="Times New Roman"/>
              </a:rPr>
              <a:t>and</a:t>
            </a:r>
            <a:r>
              <a:rPr lang="en-US" sz="3300" spc="-265" dirty="0">
                <a:cs typeface="Times New Roman"/>
              </a:rPr>
              <a:t> </a:t>
            </a:r>
            <a:r>
              <a:rPr lang="en-US" sz="3300" spc="30" dirty="0">
                <a:cs typeface="Times New Roman"/>
              </a:rPr>
              <a:t>Progression</a:t>
            </a:r>
            <a:endParaRPr lang="en-US" sz="3300" dirty="0">
              <a:cs typeface="Times New Roman"/>
            </a:endParaRPr>
          </a:p>
          <a:p>
            <a:pPr marL="342900" indent="-330200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343535" algn="l"/>
              </a:tabLst>
            </a:pPr>
            <a:r>
              <a:rPr lang="en-US" sz="3300" spc="30" dirty="0">
                <a:cs typeface="Times New Roman"/>
              </a:rPr>
              <a:t>Governance, </a:t>
            </a:r>
            <a:r>
              <a:rPr lang="en-US" sz="3300" spc="15" dirty="0">
                <a:cs typeface="Times New Roman"/>
              </a:rPr>
              <a:t>Leadership </a:t>
            </a:r>
            <a:r>
              <a:rPr lang="en-US" sz="3300" spc="105" dirty="0">
                <a:cs typeface="Times New Roman"/>
              </a:rPr>
              <a:t>and</a:t>
            </a:r>
            <a:r>
              <a:rPr lang="en-US" sz="3300" spc="-160" dirty="0">
                <a:cs typeface="Times New Roman"/>
              </a:rPr>
              <a:t> </a:t>
            </a:r>
            <a:r>
              <a:rPr lang="en-US" sz="3300" spc="85" dirty="0">
                <a:cs typeface="Times New Roman"/>
              </a:rPr>
              <a:t>Management</a:t>
            </a:r>
            <a:endParaRPr lang="en-US" sz="3300" dirty="0">
              <a:cs typeface="Times New Roman"/>
            </a:endParaRPr>
          </a:p>
          <a:p>
            <a:pPr marL="342900" indent="-330200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343535" algn="l"/>
              </a:tabLst>
            </a:pPr>
            <a:r>
              <a:rPr lang="en-US" sz="3300" spc="30" dirty="0">
                <a:cs typeface="Times New Roman"/>
              </a:rPr>
              <a:t>Innovations </a:t>
            </a:r>
            <a:r>
              <a:rPr lang="en-US" sz="3300" spc="95" dirty="0">
                <a:cs typeface="Times New Roman"/>
              </a:rPr>
              <a:t>and </a:t>
            </a:r>
            <a:r>
              <a:rPr lang="en-US" sz="3300" spc="15" dirty="0">
                <a:cs typeface="Times New Roman"/>
              </a:rPr>
              <a:t>Best </a:t>
            </a:r>
            <a:r>
              <a:rPr lang="en-US" sz="3300" spc="10" dirty="0" smtClean="0">
                <a:cs typeface="Times New Roman"/>
              </a:rPr>
              <a:t>Practices</a:t>
            </a:r>
            <a:endParaRPr lang="en-US" sz="3300" dirty="0">
              <a:cs typeface="Times New Roman"/>
            </a:endParaRPr>
          </a:p>
        </p:txBody>
      </p:sp>
      <p:pic>
        <p:nvPicPr>
          <p:cNvPr id="4" name="Picture 3" descr="Warning sign by zeimusu - from http://commons.wikimedia.org/wiki/Imag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05200"/>
            <a:ext cx="686713" cy="573405"/>
          </a:xfrm>
          <a:prstGeom prst="rect">
            <a:avLst/>
          </a:prstGeom>
        </p:spPr>
      </p:pic>
      <p:pic>
        <p:nvPicPr>
          <p:cNvPr id="5" name="Picture 4" descr="Warning sign by zeimusu - from http://commons.wikimedia.org/wiki/Imag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19745"/>
            <a:ext cx="686713" cy="5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2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0" dirty="0" smtClean="0"/>
              <a:t>Seven </a:t>
            </a:r>
            <a:r>
              <a:rPr lang="en-US" spc="50" dirty="0" smtClean="0"/>
              <a:t>Criteria </a:t>
            </a:r>
            <a:r>
              <a:rPr lang="en-US" spc="35" dirty="0" smtClean="0"/>
              <a:t>Framework</a:t>
            </a:r>
            <a:r>
              <a:rPr lang="en-US" spc="-400" dirty="0" smtClean="0"/>
              <a:t> </a:t>
            </a:r>
            <a:r>
              <a:rPr lang="en-US" spc="30" dirty="0" smtClean="0"/>
              <a:t>for  </a:t>
            </a:r>
            <a:r>
              <a:rPr lang="en-US" spc="60" dirty="0" smtClean="0"/>
              <a:t>Assessment (QIF)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30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343535" algn="l"/>
              </a:tabLst>
            </a:pPr>
            <a:r>
              <a:rPr lang="en-US" sz="3300" spc="-15" dirty="0">
                <a:cs typeface="Times New Roman"/>
              </a:rPr>
              <a:t>Curricular</a:t>
            </a:r>
            <a:r>
              <a:rPr lang="en-US" sz="3300" spc="-70" dirty="0">
                <a:cs typeface="Times New Roman"/>
              </a:rPr>
              <a:t> </a:t>
            </a:r>
            <a:r>
              <a:rPr lang="en-US" sz="3300" spc="15" dirty="0">
                <a:cs typeface="Times New Roman"/>
              </a:rPr>
              <a:t>Aspects</a:t>
            </a:r>
            <a:endParaRPr lang="en-US" sz="3300" dirty="0">
              <a:cs typeface="Times New Roman"/>
            </a:endParaRPr>
          </a:p>
          <a:p>
            <a:pPr marL="342900" indent="-330200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343535" algn="l"/>
              </a:tabLst>
            </a:pPr>
            <a:r>
              <a:rPr lang="en-US" sz="3300" spc="-10" dirty="0">
                <a:cs typeface="Times New Roman"/>
              </a:rPr>
              <a:t>Teaching-learning </a:t>
            </a:r>
            <a:r>
              <a:rPr lang="en-US" sz="3300" spc="105" dirty="0">
                <a:cs typeface="Times New Roman"/>
              </a:rPr>
              <a:t>and</a:t>
            </a:r>
            <a:r>
              <a:rPr lang="en-US" sz="3300" spc="-50" dirty="0">
                <a:cs typeface="Times New Roman"/>
              </a:rPr>
              <a:t> </a:t>
            </a:r>
            <a:r>
              <a:rPr lang="en-US" sz="3300" dirty="0">
                <a:cs typeface="Times New Roman"/>
              </a:rPr>
              <a:t>Evaluation</a:t>
            </a:r>
          </a:p>
          <a:p>
            <a:pPr marL="342900" indent="-330200">
              <a:lnSpc>
                <a:spcPct val="100000"/>
              </a:lnSpc>
              <a:spcBef>
                <a:spcPts val="1405"/>
              </a:spcBef>
              <a:buFont typeface="Calibri" panose="020F0502020204030204" pitchFamily="34" charset="0"/>
              <a:buAutoNum type="arabicPeriod"/>
              <a:tabLst>
                <a:tab pos="343535" algn="l"/>
              </a:tabLst>
            </a:pPr>
            <a:r>
              <a:rPr lang="en-US" sz="3300" b="1" dirty="0" smtClean="0">
                <a:cs typeface="Times New Roman"/>
              </a:rPr>
              <a:t>Research</a:t>
            </a:r>
            <a:r>
              <a:rPr lang="en-US" sz="3300" b="1" dirty="0">
                <a:cs typeface="Times New Roman"/>
              </a:rPr>
              <a:t>, </a:t>
            </a:r>
            <a:r>
              <a:rPr lang="en-US" sz="3300" b="1" spc="5" dirty="0">
                <a:cs typeface="Times New Roman"/>
              </a:rPr>
              <a:t>Innovations </a:t>
            </a:r>
            <a:r>
              <a:rPr lang="en-US" sz="3300" b="1" spc="95" dirty="0">
                <a:cs typeface="Times New Roman"/>
              </a:rPr>
              <a:t>and</a:t>
            </a:r>
            <a:r>
              <a:rPr lang="en-US" sz="3300" b="1" spc="-260" dirty="0">
                <a:cs typeface="Times New Roman"/>
              </a:rPr>
              <a:t> </a:t>
            </a:r>
            <a:r>
              <a:rPr lang="en-US" sz="3300" b="1" spc="-25" dirty="0">
                <a:cs typeface="Times New Roman"/>
              </a:rPr>
              <a:t>Extension</a:t>
            </a:r>
          </a:p>
          <a:p>
            <a:pPr marL="342900" indent="-330200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343535" algn="l"/>
              </a:tabLst>
            </a:pPr>
            <a:r>
              <a:rPr lang="en-US" sz="3300" spc="45" dirty="0" smtClean="0">
                <a:cs typeface="Times New Roman"/>
              </a:rPr>
              <a:t>Infrastructure </a:t>
            </a:r>
            <a:r>
              <a:rPr lang="en-US" sz="3300" spc="95" dirty="0">
                <a:cs typeface="Times New Roman"/>
              </a:rPr>
              <a:t>and </a:t>
            </a:r>
            <a:r>
              <a:rPr lang="en-US" sz="3300" spc="-20" dirty="0">
                <a:cs typeface="Times New Roman"/>
              </a:rPr>
              <a:t>Learning</a:t>
            </a:r>
            <a:r>
              <a:rPr lang="en-US" sz="3300" spc="-285" dirty="0">
                <a:cs typeface="Times New Roman"/>
              </a:rPr>
              <a:t> </a:t>
            </a:r>
            <a:r>
              <a:rPr lang="en-US" sz="3300" spc="15" dirty="0">
                <a:cs typeface="Times New Roman"/>
              </a:rPr>
              <a:t>Resources</a:t>
            </a:r>
            <a:endParaRPr lang="en-US" sz="3300" dirty="0">
              <a:cs typeface="Times New Roman"/>
            </a:endParaRPr>
          </a:p>
          <a:p>
            <a:pPr marL="342900" indent="-330200">
              <a:lnSpc>
                <a:spcPct val="100000"/>
              </a:lnSpc>
              <a:spcBef>
                <a:spcPts val="1400"/>
              </a:spcBef>
              <a:buAutoNum type="arabicPeriod"/>
              <a:tabLst>
                <a:tab pos="343535" algn="l"/>
              </a:tabLst>
            </a:pPr>
            <a:r>
              <a:rPr lang="en-US" sz="3300" spc="70" dirty="0">
                <a:cs typeface="Times New Roman"/>
              </a:rPr>
              <a:t>Student </a:t>
            </a:r>
            <a:r>
              <a:rPr lang="en-US" sz="3300" spc="55" dirty="0">
                <a:cs typeface="Times New Roman"/>
              </a:rPr>
              <a:t>Support </a:t>
            </a:r>
            <a:r>
              <a:rPr lang="en-US" sz="3300" spc="95" dirty="0">
                <a:cs typeface="Times New Roman"/>
              </a:rPr>
              <a:t>and</a:t>
            </a:r>
            <a:r>
              <a:rPr lang="en-US" sz="3300" spc="-265" dirty="0">
                <a:cs typeface="Times New Roman"/>
              </a:rPr>
              <a:t> </a:t>
            </a:r>
            <a:r>
              <a:rPr lang="en-US" sz="3300" spc="30" dirty="0">
                <a:cs typeface="Times New Roman"/>
              </a:rPr>
              <a:t>Progression</a:t>
            </a:r>
            <a:endParaRPr lang="en-US" sz="3300" dirty="0">
              <a:cs typeface="Times New Roman"/>
            </a:endParaRPr>
          </a:p>
          <a:p>
            <a:pPr marL="342900" indent="-330200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343535" algn="l"/>
              </a:tabLst>
            </a:pPr>
            <a:r>
              <a:rPr lang="en-US" sz="3300" spc="30" dirty="0">
                <a:cs typeface="Times New Roman"/>
              </a:rPr>
              <a:t>Governance, </a:t>
            </a:r>
            <a:r>
              <a:rPr lang="en-US" sz="3300" spc="15" dirty="0">
                <a:cs typeface="Times New Roman"/>
              </a:rPr>
              <a:t>Leadership </a:t>
            </a:r>
            <a:r>
              <a:rPr lang="en-US" sz="3300" spc="105" dirty="0">
                <a:cs typeface="Times New Roman"/>
              </a:rPr>
              <a:t>and</a:t>
            </a:r>
            <a:r>
              <a:rPr lang="en-US" sz="3300" spc="-160" dirty="0">
                <a:cs typeface="Times New Roman"/>
              </a:rPr>
              <a:t> </a:t>
            </a:r>
            <a:r>
              <a:rPr lang="en-US" sz="3300" spc="85" dirty="0" smtClean="0">
                <a:cs typeface="Times New Roman"/>
              </a:rPr>
              <a:t>Management</a:t>
            </a:r>
          </a:p>
          <a:p>
            <a:pPr marL="342900" indent="-330200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343535" algn="l"/>
              </a:tabLst>
            </a:pPr>
            <a:r>
              <a:rPr lang="en-US" sz="3300" b="1" spc="15" dirty="0" smtClean="0">
                <a:cs typeface="Times New Roman"/>
              </a:rPr>
              <a:t>Institutional </a:t>
            </a:r>
            <a:r>
              <a:rPr lang="en-US" sz="3300" b="1" spc="-80" dirty="0">
                <a:cs typeface="Times New Roman"/>
              </a:rPr>
              <a:t>Values </a:t>
            </a:r>
            <a:r>
              <a:rPr lang="en-US" sz="3300" b="1" spc="85" dirty="0">
                <a:cs typeface="Times New Roman"/>
              </a:rPr>
              <a:t>and </a:t>
            </a:r>
            <a:r>
              <a:rPr lang="en-US" sz="3300" b="1" spc="-20" dirty="0">
                <a:cs typeface="Times New Roman"/>
              </a:rPr>
              <a:t>Best</a:t>
            </a:r>
            <a:r>
              <a:rPr lang="en-US" sz="3300" b="1" spc="-305" dirty="0">
                <a:cs typeface="Times New Roman"/>
              </a:rPr>
              <a:t> </a:t>
            </a:r>
            <a:r>
              <a:rPr lang="en-US" sz="3300" b="1" spc="5" dirty="0">
                <a:cs typeface="Times New Roman"/>
              </a:rPr>
              <a:t>Practices</a:t>
            </a:r>
            <a:endParaRPr lang="en-US" sz="33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6168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61" t="14584" r="18960" b="28987"/>
          <a:stretch/>
        </p:blipFill>
        <p:spPr>
          <a:xfrm>
            <a:off x="152400" y="1219200"/>
            <a:ext cx="9677400" cy="41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66" t="26042" r="19546" b="14583"/>
          <a:stretch/>
        </p:blipFill>
        <p:spPr>
          <a:xfrm>
            <a:off x="97223" y="1447800"/>
            <a:ext cx="9829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4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34" t="22521" r="20132" b="17708"/>
          <a:stretch/>
        </p:blipFill>
        <p:spPr>
          <a:xfrm>
            <a:off x="181302" y="1447799"/>
            <a:ext cx="9677400" cy="45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9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8" t="19792" r="20132" b="15625"/>
          <a:stretch/>
        </p:blipFill>
        <p:spPr>
          <a:xfrm>
            <a:off x="152400" y="1371600"/>
            <a:ext cx="9448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5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Steering </a:t>
            </a:r>
            <a:r>
              <a:rPr lang="en-US" b="1" dirty="0" smtClean="0"/>
              <a:t>Committee - Role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4" y="2091832"/>
            <a:ext cx="9000745" cy="4537568"/>
          </a:xfrm>
        </p:spPr>
        <p:txBody>
          <a:bodyPr>
            <a:noAutofit/>
          </a:bodyPr>
          <a:lstStyle/>
          <a:p>
            <a:r>
              <a:rPr lang="en-US" sz="2800" dirty="0" smtClean="0"/>
              <a:t>Will be responsible </a:t>
            </a:r>
            <a:r>
              <a:rPr lang="en-US" sz="2800" dirty="0"/>
              <a:t>to monitor progress of all the tasks required for </a:t>
            </a:r>
            <a:r>
              <a:rPr lang="en-US" sz="2800" b="1" dirty="0"/>
              <a:t>NAAC Assessment and Accreditation 2019</a:t>
            </a:r>
            <a:r>
              <a:rPr lang="en-US" sz="2800" dirty="0"/>
              <a:t> on day to day basis till end of the assessment</a:t>
            </a:r>
          </a:p>
          <a:p>
            <a:pPr lvl="0"/>
            <a:r>
              <a:rPr lang="en-US" sz="2800" dirty="0"/>
              <a:t>Prepare time line and action plan for </a:t>
            </a:r>
            <a:r>
              <a:rPr lang="en-US" sz="2800" b="1" dirty="0"/>
              <a:t>NAAC Assessment and Accreditation 2019</a:t>
            </a:r>
            <a:endParaRPr lang="en-US" sz="2800" dirty="0"/>
          </a:p>
          <a:p>
            <a:pPr lvl="0"/>
            <a:r>
              <a:rPr lang="en-US" sz="2800" dirty="0"/>
              <a:t>Continuously monitor the progress of the criteria wise and will sort out issues, if any</a:t>
            </a:r>
          </a:p>
          <a:p>
            <a:pPr lvl="0"/>
            <a:r>
              <a:rPr lang="en-US" sz="2800" dirty="0"/>
              <a:t>Report to Hon’ble Vice Chancellor on the short comings, if any and will prepare action plan to meet out them within stipulated time period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382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7" t="14584" r="19546" b="8333"/>
          <a:stretch/>
        </p:blipFill>
        <p:spPr>
          <a:xfrm>
            <a:off x="228600" y="1371600"/>
            <a:ext cx="9525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7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20" dirty="0"/>
              <a:t>Key Indicators – New Introduced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6277" indent="-686277">
              <a:buFontTx/>
              <a:buAutoNum type="arabicPeriod"/>
            </a:pPr>
            <a:r>
              <a:rPr lang="en-US" altLang="en-US" sz="3300" dirty="0">
                <a:solidFill>
                  <a:schemeClr val="tx1"/>
                </a:solidFill>
              </a:rPr>
              <a:t>Teacher Profile and </a:t>
            </a:r>
            <a:r>
              <a:rPr lang="en-US" altLang="en-US" sz="3300" dirty="0" smtClean="0">
                <a:solidFill>
                  <a:schemeClr val="tx1"/>
                </a:solidFill>
              </a:rPr>
              <a:t>Quality</a:t>
            </a:r>
            <a:r>
              <a:rPr lang="hi-IN" altLang="en-US" sz="3300" dirty="0" smtClean="0">
                <a:solidFill>
                  <a:schemeClr val="tx1"/>
                </a:solidFill>
              </a:rPr>
              <a:t> (2.4)</a:t>
            </a:r>
            <a:endParaRPr lang="en-US" altLang="en-US" sz="3300" dirty="0">
              <a:solidFill>
                <a:schemeClr val="tx1"/>
              </a:solidFill>
            </a:endParaRPr>
          </a:p>
          <a:p>
            <a:pPr marL="686277" indent="-686277">
              <a:buFontTx/>
              <a:buAutoNum type="arabicPeriod"/>
            </a:pPr>
            <a:r>
              <a:rPr lang="en-US" altLang="en-US" sz="3300" dirty="0">
                <a:solidFill>
                  <a:schemeClr val="tx1"/>
                </a:solidFill>
              </a:rPr>
              <a:t>Student Satisfaction </a:t>
            </a:r>
            <a:r>
              <a:rPr lang="en-US" altLang="en-US" sz="3300" dirty="0" smtClean="0">
                <a:solidFill>
                  <a:schemeClr val="tx1"/>
                </a:solidFill>
              </a:rPr>
              <a:t>Survey</a:t>
            </a:r>
            <a:r>
              <a:rPr lang="hi-IN" altLang="en-US" sz="3300" dirty="0" smtClean="0">
                <a:solidFill>
                  <a:schemeClr val="tx1"/>
                </a:solidFill>
              </a:rPr>
              <a:t> (2.7)</a:t>
            </a:r>
            <a:endParaRPr lang="en-US" altLang="en-US" sz="3300" dirty="0">
              <a:solidFill>
                <a:schemeClr val="tx1"/>
              </a:solidFill>
            </a:endParaRPr>
          </a:p>
          <a:p>
            <a:pPr marL="686277" indent="-686277">
              <a:buFontTx/>
              <a:buAutoNum type="arabicPeriod"/>
            </a:pPr>
            <a:r>
              <a:rPr lang="en-US" altLang="en-US" sz="3300" dirty="0">
                <a:solidFill>
                  <a:schemeClr val="tx1"/>
                </a:solidFill>
              </a:rPr>
              <a:t>Innovation </a:t>
            </a:r>
            <a:r>
              <a:rPr lang="en-US" altLang="en-US" sz="3300" dirty="0" smtClean="0">
                <a:solidFill>
                  <a:schemeClr val="tx1"/>
                </a:solidFill>
              </a:rPr>
              <a:t>Ecosystem</a:t>
            </a:r>
            <a:r>
              <a:rPr lang="hi-IN" altLang="en-US" sz="3300" dirty="0" smtClean="0">
                <a:solidFill>
                  <a:schemeClr val="tx1"/>
                </a:solidFill>
              </a:rPr>
              <a:t> (3.3)</a:t>
            </a:r>
            <a:endParaRPr lang="en-US" altLang="en-US" sz="3300" dirty="0">
              <a:solidFill>
                <a:schemeClr val="tx1"/>
              </a:solidFill>
            </a:endParaRPr>
          </a:p>
          <a:p>
            <a:pPr marL="686277" indent="-686277">
              <a:buFontTx/>
              <a:buAutoNum type="arabicPeriod"/>
            </a:pPr>
            <a:r>
              <a:rPr lang="en-US" altLang="en-US" sz="3300" dirty="0">
                <a:solidFill>
                  <a:schemeClr val="tx1"/>
                </a:solidFill>
              </a:rPr>
              <a:t>Alumni </a:t>
            </a:r>
            <a:r>
              <a:rPr lang="en-US" altLang="en-US" sz="3300" dirty="0" smtClean="0">
                <a:solidFill>
                  <a:schemeClr val="tx1"/>
                </a:solidFill>
              </a:rPr>
              <a:t>Engagement</a:t>
            </a:r>
            <a:r>
              <a:rPr lang="hi-IN" altLang="en-US" sz="3300" dirty="0" smtClean="0">
                <a:solidFill>
                  <a:schemeClr val="tx1"/>
                </a:solidFill>
              </a:rPr>
              <a:t> (5.4)</a:t>
            </a:r>
            <a:endParaRPr lang="en-US" altLang="en-US" sz="3300" dirty="0">
              <a:solidFill>
                <a:schemeClr val="tx1"/>
              </a:solidFill>
            </a:endParaRPr>
          </a:p>
          <a:p>
            <a:pPr marL="686277" indent="-686277">
              <a:buFontTx/>
              <a:buAutoNum type="arabicPeriod"/>
            </a:pPr>
            <a:r>
              <a:rPr lang="en-US" altLang="en-US" sz="3300" dirty="0">
                <a:solidFill>
                  <a:schemeClr val="tx1"/>
                </a:solidFill>
              </a:rPr>
              <a:t>Institutional Values and Social </a:t>
            </a:r>
            <a:r>
              <a:rPr lang="en-US" altLang="en-US" sz="3300" dirty="0" smtClean="0">
                <a:solidFill>
                  <a:schemeClr val="tx1"/>
                </a:solidFill>
              </a:rPr>
              <a:t>Responsibilities</a:t>
            </a:r>
            <a:r>
              <a:rPr lang="hi-IN" altLang="en-US" sz="3300" dirty="0" smtClean="0">
                <a:solidFill>
                  <a:schemeClr val="tx1"/>
                </a:solidFill>
              </a:rPr>
              <a:t> (7.1)</a:t>
            </a:r>
            <a:endParaRPr lang="en-US" altLang="en-US" sz="3300" dirty="0">
              <a:solidFill>
                <a:schemeClr val="tx1"/>
              </a:solidFill>
            </a:endParaRPr>
          </a:p>
          <a:p>
            <a:pPr marL="686277" indent="-686277">
              <a:buFontTx/>
              <a:buAutoNum type="arabicPeriod"/>
            </a:pPr>
            <a:r>
              <a:rPr lang="en-US" altLang="en-US" sz="3300" dirty="0">
                <a:solidFill>
                  <a:schemeClr val="tx1"/>
                </a:solidFill>
              </a:rPr>
              <a:t>Institutional </a:t>
            </a:r>
            <a:r>
              <a:rPr lang="en-US" altLang="en-US" sz="3300" dirty="0" smtClean="0">
                <a:solidFill>
                  <a:schemeClr val="tx1"/>
                </a:solidFill>
              </a:rPr>
              <a:t>Distinctiveness</a:t>
            </a:r>
            <a:r>
              <a:rPr lang="hi-IN" altLang="en-US" sz="3300" dirty="0" smtClean="0">
                <a:solidFill>
                  <a:schemeClr val="tx1"/>
                </a:solidFill>
              </a:rPr>
              <a:t> (7.3)</a:t>
            </a:r>
            <a:endParaRPr lang="en-US" altLang="en-US" sz="3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05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Satisfaction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5" y="2091832"/>
            <a:ext cx="8619745" cy="4559808"/>
          </a:xfrm>
        </p:spPr>
        <p:txBody>
          <a:bodyPr>
            <a:normAutofit lnSpcReduction="10000"/>
          </a:bodyPr>
          <a:lstStyle/>
          <a:p>
            <a:pPr lvl="0"/>
            <a:r>
              <a:rPr lang="hi-IN" dirty="0"/>
              <a:t>1. </a:t>
            </a:r>
            <a:r>
              <a:rPr lang="en-US" dirty="0"/>
              <a:t>SSS will be administered to institutions which qualify for the Peer Team Visit. </a:t>
            </a:r>
          </a:p>
          <a:p>
            <a:pPr lvl="0"/>
            <a:r>
              <a:rPr lang="hi-IN" dirty="0"/>
              <a:t>2. </a:t>
            </a:r>
            <a:r>
              <a:rPr lang="en-US" dirty="0"/>
              <a:t>Institutions will have to submit the entire database of students with e-mail/mobile numbers. </a:t>
            </a:r>
          </a:p>
          <a:p>
            <a:pPr lvl="0"/>
            <a:r>
              <a:rPr lang="hi-IN" dirty="0" smtClean="0"/>
              <a:t>3. </a:t>
            </a:r>
            <a:r>
              <a:rPr lang="en-US" dirty="0" smtClean="0"/>
              <a:t>The </a:t>
            </a:r>
            <a:r>
              <a:rPr lang="en-US" dirty="0"/>
              <a:t>SSS questionnaire (20 objective &amp; 01 subjective) will be e-mailed to all students and the following rule will be applied for processing the responses. </a:t>
            </a:r>
          </a:p>
          <a:p>
            <a:pPr lvl="0"/>
            <a:r>
              <a:rPr lang="hi-IN" dirty="0"/>
              <a:t>	</a:t>
            </a:r>
            <a:r>
              <a:rPr lang="en-US" dirty="0"/>
              <a:t>Responses should be received from at least 10% of the student </a:t>
            </a:r>
            <a:r>
              <a:rPr lang="hi-IN" dirty="0"/>
              <a:t>	</a:t>
            </a:r>
            <a:r>
              <a:rPr lang="en-US" dirty="0"/>
              <a:t>population or </a:t>
            </a:r>
            <a:r>
              <a:rPr lang="en-US" b="1" dirty="0" smtClean="0"/>
              <a:t>500</a:t>
            </a:r>
            <a:r>
              <a:rPr lang="en-US" dirty="0"/>
              <a:t>, whichever is lesser. </a:t>
            </a:r>
          </a:p>
          <a:p>
            <a:pPr lvl="0"/>
            <a:r>
              <a:rPr lang="hi-IN" dirty="0" smtClean="0"/>
              <a:t>4. </a:t>
            </a:r>
            <a:r>
              <a:rPr lang="en-US" dirty="0" smtClean="0"/>
              <a:t>If </a:t>
            </a:r>
            <a:r>
              <a:rPr lang="en-US" dirty="0"/>
              <a:t>the response rate is lower than the limits mentioned by NAAC, the metric will not be taken up for evaluation. </a:t>
            </a:r>
          </a:p>
          <a:p>
            <a:pPr lvl="0"/>
            <a:r>
              <a:rPr lang="hi-IN" dirty="0" smtClean="0"/>
              <a:t>5. </a:t>
            </a:r>
            <a:r>
              <a:rPr lang="en-US" dirty="0" smtClean="0"/>
              <a:t>SSS </a:t>
            </a:r>
            <a:r>
              <a:rPr lang="en-US" dirty="0"/>
              <a:t>will be completed before Peer Team Visit.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14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5" y="2091832"/>
            <a:ext cx="8298181" cy="438516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Quantitative Questions</a:t>
            </a:r>
            <a:endParaRPr lang="en-US" sz="3200" b="1" dirty="0"/>
          </a:p>
          <a:p>
            <a:r>
              <a:rPr lang="en-US" sz="3200" dirty="0"/>
              <a:t>• 5 year 2 stage(Formula based)</a:t>
            </a:r>
          </a:p>
          <a:p>
            <a:r>
              <a:rPr lang="en-US" sz="3200" dirty="0"/>
              <a:t>• 5 year block question(Formula based)</a:t>
            </a:r>
          </a:p>
          <a:p>
            <a:r>
              <a:rPr lang="en-US" sz="3200" dirty="0"/>
              <a:t>• Quantitative questions asking </a:t>
            </a:r>
            <a:r>
              <a:rPr lang="en-US" sz="3200" dirty="0" smtClean="0"/>
              <a:t>number (</a:t>
            </a:r>
            <a:r>
              <a:rPr lang="en-US" sz="3200" dirty="0"/>
              <a:t>without formula year wise or block period)</a:t>
            </a:r>
          </a:p>
          <a:p>
            <a:r>
              <a:rPr lang="en-US" sz="3200" dirty="0"/>
              <a:t>• Current year data based</a:t>
            </a:r>
          </a:p>
          <a:p>
            <a:r>
              <a:rPr lang="en-US" sz="3200" b="1" dirty="0" smtClean="0"/>
              <a:t>Qualitative Questions </a:t>
            </a:r>
            <a:r>
              <a:rPr lang="en-US" sz="3200" dirty="0" smtClean="0"/>
              <a:t>(Restriction </a:t>
            </a:r>
            <a:r>
              <a:rPr lang="en-US" sz="3200" dirty="0"/>
              <a:t>of 500 words</a:t>
            </a:r>
            <a:r>
              <a:rPr lang="en-US" sz="3200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55554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032" t="12543" r="17949" b="5929"/>
          <a:stretch/>
        </p:blipFill>
        <p:spPr bwMode="auto">
          <a:xfrm>
            <a:off x="0" y="228600"/>
            <a:ext cx="100584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168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1460" y="332430"/>
            <a:ext cx="947166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40" b="1">
                <a:latin typeface="Book Antiqua" panose="02040602050305030304" pitchFamily="18" charset="0"/>
                <a:cs typeface="Times New Roman" panose="02020603050405020304" pitchFamily="18" charset="0"/>
              </a:rPr>
              <a:t>Penalty for discrepancies / inconsistent data </a:t>
            </a:r>
          </a:p>
          <a:p>
            <a:pPr algn="ctr" eaLnBrk="1" hangingPunct="1"/>
            <a:r>
              <a:rPr lang="en-US" altLang="en-US" sz="2640" b="1">
                <a:latin typeface="Book Antiqua" panose="02040602050305030304" pitchFamily="18" charset="0"/>
                <a:cs typeface="Times New Roman" panose="02020603050405020304" pitchFamily="18" charset="0"/>
              </a:rPr>
              <a:t>in the SSR: DVV level</a:t>
            </a:r>
            <a:endParaRPr lang="en-US" altLang="en-US" sz="2640" b="1"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9100" y="1129942"/>
            <a:ext cx="9136380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640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Data discrepancy may have two origins</a:t>
            </a:r>
          </a:p>
          <a:p>
            <a:pPr marL="588487" indent="-398145"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640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Misunderstanding/ambiguity in the interpretation of definition/data of the metric</a:t>
            </a:r>
          </a:p>
          <a:p>
            <a:pPr marL="588487" indent="-398145" algn="just"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640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Discrepancies/inconsistencies in data submission.</a:t>
            </a:r>
            <a:endParaRPr lang="en-US" sz="2640" dirty="0">
              <a:latin typeface="Gill Sans MT" pitchFamily="34" charset="0"/>
              <a:cs typeface="Arial" pitchFamily="34" charset="0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341120" y="3634740"/>
          <a:ext cx="7627620" cy="368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3" imgW="7054295" imgH="4548720" progId="Word.Document.12">
                  <p:embed/>
                </p:oleObj>
              </mc:Choice>
              <mc:Fallback>
                <p:oleObj name="Document" r:id="rId3" imgW="7054295" imgH="4548720" progId="Word.Document.12">
                  <p:embed/>
                  <p:pic>
                    <p:nvPicPr>
                      <p:cNvPr id="1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" y="3634740"/>
                        <a:ext cx="7627620" cy="3688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4" descr="C:\Users\maya\Desktop\NAAC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723"/>
            <a:ext cx="1021557" cy="98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0" y="454165"/>
            <a:ext cx="34366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Stage II</a:t>
            </a:r>
            <a:endParaRPr lang="en-US" altLang="en-US" sz="132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9699" name="AutoShape 13"/>
          <p:cNvCxnSpPr>
            <a:cxnSpLocks noChangeShapeType="1"/>
          </p:cNvCxnSpPr>
          <p:nvPr/>
        </p:nvCxnSpPr>
        <p:spPr bwMode="auto">
          <a:xfrm>
            <a:off x="8214360" y="1874520"/>
            <a:ext cx="0" cy="61468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AutoShape 14"/>
          <p:cNvSpPr>
            <a:spLocks noChangeArrowheads="1"/>
          </p:cNvSpPr>
          <p:nvPr/>
        </p:nvSpPr>
        <p:spPr bwMode="auto">
          <a:xfrm>
            <a:off x="7376160" y="3131820"/>
            <a:ext cx="2462213" cy="1760220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100"/>
              </a:spcAft>
            </a:pPr>
            <a:r>
              <a:rPr lang="en-IN" altLang="en-US" sz="1980" b="1">
                <a:solidFill>
                  <a:srgbClr val="000000"/>
                </a:solidFill>
                <a:latin typeface="Book Antiqua" panose="02040602050305030304" pitchFamily="18" charset="0"/>
              </a:rPr>
              <a:t>If the  institution scores below 30%, the Peer Team Visit will not be conducted. </a:t>
            </a:r>
          </a:p>
          <a:p>
            <a:pPr eaLnBrk="1" hangingPunct="1"/>
            <a:endParaRPr lang="en-US" altLang="en-US" sz="1980" b="1">
              <a:solidFill>
                <a:srgbClr val="000000"/>
              </a:solidFill>
            </a:endParaRPr>
          </a:p>
        </p:txBody>
      </p:sp>
      <p:cxnSp>
        <p:nvCxnSpPr>
          <p:cNvPr id="29701" name="AutoShape 15"/>
          <p:cNvCxnSpPr>
            <a:cxnSpLocks noChangeShapeType="1"/>
          </p:cNvCxnSpPr>
          <p:nvPr/>
        </p:nvCxnSpPr>
        <p:spPr bwMode="auto">
          <a:xfrm>
            <a:off x="3939540" y="1790700"/>
            <a:ext cx="10478" cy="47498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AutoShape 16"/>
          <p:cNvSpPr>
            <a:spLocks noChangeArrowheads="1"/>
          </p:cNvSpPr>
          <p:nvPr/>
        </p:nvSpPr>
        <p:spPr bwMode="auto">
          <a:xfrm>
            <a:off x="4107180" y="1120140"/>
            <a:ext cx="3352800" cy="3981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100"/>
              </a:spcAft>
            </a:pPr>
            <a:r>
              <a:rPr lang="en-IN" altLang="en-US" sz="1980">
                <a:solidFill>
                  <a:srgbClr val="000000"/>
                </a:solidFill>
                <a:latin typeface="Book Antiqua" panose="02040602050305030304" pitchFamily="18" charset="0"/>
              </a:rPr>
              <a:t>DVV Deviation Report</a:t>
            </a:r>
            <a:endParaRPr lang="en-US" altLang="en-US" sz="1980">
              <a:solidFill>
                <a:srgbClr val="000000"/>
              </a:solidFill>
            </a:endParaRPr>
          </a:p>
        </p:txBody>
      </p:sp>
      <p:cxnSp>
        <p:nvCxnSpPr>
          <p:cNvPr id="29703" name="AutoShape 17"/>
          <p:cNvCxnSpPr>
            <a:cxnSpLocks noChangeShapeType="1"/>
          </p:cNvCxnSpPr>
          <p:nvPr/>
        </p:nvCxnSpPr>
        <p:spPr bwMode="auto">
          <a:xfrm>
            <a:off x="5783580" y="1539240"/>
            <a:ext cx="0" cy="33528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AutoShape 20"/>
          <p:cNvSpPr>
            <a:spLocks noChangeArrowheads="1"/>
          </p:cNvSpPr>
          <p:nvPr/>
        </p:nvSpPr>
        <p:spPr bwMode="auto">
          <a:xfrm>
            <a:off x="335280" y="2293620"/>
            <a:ext cx="7040880" cy="4861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540">
                <a:solidFill>
                  <a:srgbClr val="000000"/>
                </a:solidFill>
                <a:latin typeface="Baskerville Old Face" panose="02020602080505020303" pitchFamily="18" charset="0"/>
              </a:rPr>
              <a:t>If the institution scores above 30% on QnM the following actions will to be taken on the Deviation Report.</a:t>
            </a:r>
          </a:p>
          <a:p>
            <a:pPr eaLnBrk="1" hangingPunct="1"/>
            <a:endParaRPr lang="en-IN" altLang="en-US" sz="1540" b="1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eaLnBrk="1" hangingPunct="1">
              <a:spcAft>
                <a:spcPts val="1100"/>
              </a:spcAft>
            </a:pPr>
            <a:r>
              <a:rPr lang="en-IN" altLang="en-US" sz="1540" b="1">
                <a:solidFill>
                  <a:srgbClr val="000000"/>
                </a:solidFill>
                <a:latin typeface="Baskerville Old Face" panose="02020602080505020303" pitchFamily="18" charset="0"/>
              </a:rPr>
              <a:t>	</a:t>
            </a:r>
          </a:p>
          <a:p>
            <a:pPr eaLnBrk="1" hangingPunct="1"/>
            <a:endParaRPr lang="en-US" altLang="en-US" sz="1540" b="1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2920" y="3048001"/>
          <a:ext cx="6454140" cy="4267836"/>
        </p:xfrm>
        <a:graphic>
          <a:graphicData uri="http://schemas.openxmlformats.org/drawingml/2006/table">
            <a:tbl>
              <a:tblPr/>
              <a:tblGrid>
                <a:gridCol w="14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8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≤10% of the metrics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skerville Old Fac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The DVV value will be construed as final and Peer Team Visit conducted.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skerville Old Fac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&gt;10% and ≤15% of the metrics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skerville Old Fac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ill Sans MT" pitchFamily="34" charset="0"/>
                        <a:buAutoNum type="arabicPeriod"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A cautionary advice will be issued to the institution.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skerville Old Face" pitchFamily="18" charset="0"/>
                        <a:ea typeface="Calibri" pitchFamily="34" charset="0"/>
                        <a:cs typeface="Mangal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ill Sans MT" pitchFamily="34" charset="0"/>
                        <a:buAutoNum type="arabicPeriod"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Values of DVV taken as final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skerville Old Face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ill Sans MT" pitchFamily="34" charset="0"/>
                        <a:buAutoNum type="arabicPeriod"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Debarred from Peer Team Visit till the next window.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ill Sans MT" pitchFamily="34" charset="0"/>
                        <a:buAutoNum type="arabicPeriod"/>
                        <a:tabLst/>
                        <a:defRPr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Forfeit the first instalment of Accreditation Fee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skerville Old Face" pitchFamily="18" charset="0"/>
                        <a:ea typeface="Calibri" pitchFamily="34" charset="0"/>
                        <a:cs typeface="Mangal" pitchFamily="18" charset="0"/>
                      </a:endParaRP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≥15% of the metrics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skerville Old Fac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ill Sans MT" pitchFamily="34" charset="0"/>
                        <a:buAutoNum type="arabicPeriod"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Forfeit the first instalment of Accreditation Fee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skerville Old Face" pitchFamily="18" charset="0"/>
                        <a:ea typeface="Calibri" pitchFamily="34" charset="0"/>
                        <a:cs typeface="Mangal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ill Sans MT" pitchFamily="34" charset="0"/>
                        <a:buAutoNum type="arabicPeriod"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Debarred from accreditation for one year.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skerville Old Face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ill Sans MT" pitchFamily="34" charset="0"/>
                        <a:buAutoNum type="arabicPeriod"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Names of such institutions to be submitted to the Statutory Authorities 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skerville Old Face" pitchFamily="18" charset="0"/>
                        <a:cs typeface="Calibri" pitchFamily="34" charset="0"/>
                      </a:endParaRP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4023360" y="365760"/>
            <a:ext cx="3436620" cy="492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100"/>
              </a:spcAft>
            </a:pPr>
            <a:r>
              <a:rPr lang="en-IN" altLang="en-US" sz="1980">
                <a:solidFill>
                  <a:srgbClr val="000000"/>
                </a:solidFill>
                <a:latin typeface="Book Antiqua" panose="02040602050305030304" pitchFamily="18" charset="0"/>
              </a:rPr>
              <a:t>Edited SSR sent to DVV</a:t>
            </a:r>
            <a:endParaRPr lang="en-US" altLang="en-US" sz="1980">
              <a:solidFill>
                <a:srgbClr val="000000"/>
              </a:solidFill>
            </a:endParaRPr>
          </a:p>
        </p:txBody>
      </p:sp>
      <p:cxnSp>
        <p:nvCxnSpPr>
          <p:cNvPr id="29720" name="AutoShape 25"/>
          <p:cNvCxnSpPr>
            <a:cxnSpLocks noChangeShapeType="1"/>
          </p:cNvCxnSpPr>
          <p:nvPr/>
        </p:nvCxnSpPr>
        <p:spPr bwMode="auto">
          <a:xfrm>
            <a:off x="5783580" y="868680"/>
            <a:ext cx="0" cy="25146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/>
          <p:nvPr/>
        </p:nvCxnSpPr>
        <p:spPr>
          <a:xfrm>
            <a:off x="3939540" y="1874520"/>
            <a:ext cx="42748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22" name="Picture 4" descr="C:\Users\maya\Desktop\NAAC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723"/>
            <a:ext cx="1021557" cy="98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3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5" y="2091832"/>
            <a:ext cx="8298181" cy="4385168"/>
          </a:xfrm>
        </p:spPr>
        <p:txBody>
          <a:bodyPr>
            <a:noAutofit/>
          </a:bodyPr>
          <a:lstStyle/>
          <a:p>
            <a:r>
              <a:rPr lang="en-US" sz="3200" b="1" dirty="0"/>
              <a:t>Page 35 to 144 of </a:t>
            </a:r>
            <a:r>
              <a:rPr lang="en-US" sz="3200" b="1" dirty="0" smtClean="0"/>
              <a:t>Manual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420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Criteria Wise </a:t>
            </a:r>
            <a:r>
              <a:rPr lang="en-US" b="1" dirty="0" smtClean="0"/>
              <a:t>Committees -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5" y="2091832"/>
            <a:ext cx="8924545" cy="4559808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Committees formed</a:t>
            </a:r>
            <a:r>
              <a:rPr lang="en-US" sz="3200" b="1" dirty="0" smtClean="0"/>
              <a:t> </a:t>
            </a:r>
            <a:r>
              <a:rPr lang="en-US" sz="3200" dirty="0"/>
              <a:t>based on 7 </a:t>
            </a:r>
            <a:r>
              <a:rPr lang="en-US" sz="3200" dirty="0" err="1"/>
              <a:t>criterias</a:t>
            </a:r>
            <a:r>
              <a:rPr lang="en-US" sz="3200" dirty="0"/>
              <a:t> of NAAC</a:t>
            </a:r>
          </a:p>
          <a:p>
            <a:pPr lvl="0"/>
            <a:r>
              <a:rPr lang="en-US" sz="3200" dirty="0"/>
              <a:t>These committees will work in coordination and communication with steering committee</a:t>
            </a:r>
          </a:p>
          <a:p>
            <a:pPr lvl="0"/>
            <a:r>
              <a:rPr lang="en-US" sz="3200" dirty="0"/>
              <a:t>Committees will regularly meet and prepare action plan and complete </a:t>
            </a:r>
            <a:r>
              <a:rPr lang="en-US" sz="3200" dirty="0" smtClean="0"/>
              <a:t>        </a:t>
            </a:r>
            <a:r>
              <a:rPr lang="en-US" sz="3200" b="1" dirty="0" smtClean="0"/>
              <a:t>Self </a:t>
            </a:r>
            <a:r>
              <a:rPr lang="en-US" sz="3200" b="1" dirty="0"/>
              <a:t>Study Report</a:t>
            </a:r>
            <a:r>
              <a:rPr lang="en-US" sz="3200" dirty="0"/>
              <a:t> (SSR) based on </a:t>
            </a:r>
            <a:r>
              <a:rPr lang="en-US" sz="3200" b="1" dirty="0"/>
              <a:t>Qualitative and Quantitative Matrices</a:t>
            </a:r>
            <a:r>
              <a:rPr lang="en-US" sz="3200" dirty="0"/>
              <a:t> within stipulated time period</a:t>
            </a:r>
          </a:p>
          <a:p>
            <a:r>
              <a:rPr lang="en-US" sz="3200" dirty="0"/>
              <a:t>Committees will collect and compile data required for various departments and offices as per the desired format</a:t>
            </a:r>
          </a:p>
        </p:txBody>
      </p:sp>
    </p:spTree>
    <p:extLst>
      <p:ext uri="{BB962C8B-B14F-4D97-AF65-F5344CB8AC3E}">
        <p14:creationId xmlns:p14="http://schemas.microsoft.com/office/powerpoint/2010/main" val="221252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4819"/>
            <a:ext cx="8822435" cy="1644191"/>
          </a:xfrm>
        </p:spPr>
        <p:txBody>
          <a:bodyPr/>
          <a:lstStyle/>
          <a:p>
            <a:r>
              <a:rPr lang="en-US" sz="5400" b="1" dirty="0" smtClean="0"/>
              <a:t>Important Dates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091832"/>
            <a:ext cx="9525000" cy="408036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Department wise Data filling from - 15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April 2018</a:t>
            </a:r>
          </a:p>
          <a:p>
            <a:r>
              <a:rPr lang="en-US" sz="3200" b="1" dirty="0" smtClean="0"/>
              <a:t>Last date to fill – 30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May 2018</a:t>
            </a:r>
          </a:p>
          <a:p>
            <a:r>
              <a:rPr lang="en-US" sz="3200" b="1" dirty="0" smtClean="0"/>
              <a:t>Department Wise Visits – Last week of June 2018</a:t>
            </a:r>
          </a:p>
          <a:p>
            <a:r>
              <a:rPr lang="en-US" sz="3200" b="1" dirty="0" smtClean="0"/>
              <a:t>External Academic and Administrative Audit – July 2018</a:t>
            </a:r>
          </a:p>
          <a:p>
            <a:r>
              <a:rPr lang="en-US" sz="3200" b="1" dirty="0" smtClean="0"/>
              <a:t>Data Filling for New Session  - 01 Sep – 08 Sep 2018</a:t>
            </a:r>
          </a:p>
          <a:p>
            <a:r>
              <a:rPr lang="en-US" sz="3200" b="1" dirty="0" smtClean="0"/>
              <a:t>Mock Peer Team Visit – October 2018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076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4819"/>
            <a:ext cx="8670036" cy="1644191"/>
          </a:xfrm>
        </p:spPr>
        <p:txBody>
          <a:bodyPr/>
          <a:lstStyle/>
          <a:p>
            <a:r>
              <a:rPr lang="en-US" dirty="0" smtClean="0"/>
              <a:t>Type of Documents/Files required to be ready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057400"/>
            <a:ext cx="93726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100584" indent="-100584" algn="l" defTabSz="1005840" rtl="0" eaLnBrk="1" latinLnBrk="0" hangingPunct="1">
              <a:lnSpc>
                <a:spcPct val="90000"/>
              </a:lnSpc>
              <a:spcBef>
                <a:spcPts val="1320"/>
              </a:spcBef>
              <a:spcAft>
                <a:spcPts val="22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2453" indent="-201168" algn="l" defTabSz="1005840" rtl="0" eaLnBrk="1" latinLnBrk="0" hangingPunct="1">
              <a:lnSpc>
                <a:spcPct val="90000"/>
              </a:lnSpc>
              <a:spcBef>
                <a:spcPts val="220"/>
              </a:spcBef>
              <a:spcAft>
                <a:spcPts val="440"/>
              </a:spcAft>
              <a:buClr>
                <a:schemeClr val="accent1"/>
              </a:buClr>
              <a:buFont typeface="Calibri" pitchFamily="34" charset="0"/>
              <a:buChar char="◦"/>
              <a:defRPr sz="19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3621" indent="-201168" algn="l" defTabSz="1005840" rtl="0" eaLnBrk="1" latinLnBrk="0" hangingPunct="1">
              <a:lnSpc>
                <a:spcPct val="90000"/>
              </a:lnSpc>
              <a:spcBef>
                <a:spcPts val="220"/>
              </a:spcBef>
              <a:spcAft>
                <a:spcPts val="440"/>
              </a:spcAft>
              <a:buClr>
                <a:schemeClr val="accent1"/>
              </a:buClr>
              <a:buFont typeface="Calibri" pitchFamily="34" charset="0"/>
              <a:buChar char="◦"/>
              <a:defRPr sz="15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4789" indent="-201168" algn="l" defTabSz="1005840" rtl="0" eaLnBrk="1" latinLnBrk="0" hangingPunct="1">
              <a:lnSpc>
                <a:spcPct val="90000"/>
              </a:lnSpc>
              <a:spcBef>
                <a:spcPts val="220"/>
              </a:spcBef>
              <a:spcAft>
                <a:spcPts val="440"/>
              </a:spcAft>
              <a:buClr>
                <a:schemeClr val="accent1"/>
              </a:buClr>
              <a:buFont typeface="Calibri" pitchFamily="34" charset="0"/>
              <a:buChar char="◦"/>
              <a:defRPr sz="15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5957" indent="-201168" algn="l" defTabSz="1005840" rtl="0" eaLnBrk="1" latinLnBrk="0" hangingPunct="1">
              <a:lnSpc>
                <a:spcPct val="90000"/>
              </a:lnSpc>
              <a:spcBef>
                <a:spcPts val="220"/>
              </a:spcBef>
              <a:spcAft>
                <a:spcPts val="440"/>
              </a:spcAft>
              <a:buClr>
                <a:schemeClr val="accent1"/>
              </a:buClr>
              <a:buFont typeface="Calibri" pitchFamily="34" charset="0"/>
              <a:buChar char="◦"/>
              <a:defRPr sz="15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10000" indent="-251460" algn="l" defTabSz="1005840" rtl="0" eaLnBrk="1" latinLnBrk="0" hangingPunct="1">
              <a:lnSpc>
                <a:spcPct val="90000"/>
              </a:lnSpc>
              <a:spcBef>
                <a:spcPts val="220"/>
              </a:spcBef>
              <a:spcAft>
                <a:spcPts val="440"/>
              </a:spcAft>
              <a:buClr>
                <a:schemeClr val="accent1"/>
              </a:buClr>
              <a:buFont typeface="Calibri" pitchFamily="34" charset="0"/>
              <a:buChar char="◦"/>
              <a:defRPr sz="15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30000" indent="-251460" algn="l" defTabSz="1005840" rtl="0" eaLnBrk="1" latinLnBrk="0" hangingPunct="1">
              <a:lnSpc>
                <a:spcPct val="90000"/>
              </a:lnSpc>
              <a:spcBef>
                <a:spcPts val="220"/>
              </a:spcBef>
              <a:spcAft>
                <a:spcPts val="440"/>
              </a:spcAft>
              <a:buClr>
                <a:schemeClr val="accent1"/>
              </a:buClr>
              <a:buFont typeface="Calibri" pitchFamily="34" charset="0"/>
              <a:buChar char="◦"/>
              <a:defRPr sz="15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50000" indent="-251460" algn="l" defTabSz="1005840" rtl="0" eaLnBrk="1" latinLnBrk="0" hangingPunct="1">
              <a:lnSpc>
                <a:spcPct val="90000"/>
              </a:lnSpc>
              <a:spcBef>
                <a:spcPts val="220"/>
              </a:spcBef>
              <a:spcAft>
                <a:spcPts val="440"/>
              </a:spcAft>
              <a:buClr>
                <a:schemeClr val="accent1"/>
              </a:buClr>
              <a:buFont typeface="Calibri" pitchFamily="34" charset="0"/>
              <a:buChar char="◦"/>
              <a:defRPr sz="15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0000" indent="-251460" algn="l" defTabSz="1005840" rtl="0" eaLnBrk="1" latinLnBrk="0" hangingPunct="1">
              <a:lnSpc>
                <a:spcPct val="90000"/>
              </a:lnSpc>
              <a:spcBef>
                <a:spcPts val="220"/>
              </a:spcBef>
              <a:spcAft>
                <a:spcPts val="440"/>
              </a:spcAft>
              <a:buClr>
                <a:schemeClr val="accent1"/>
              </a:buClr>
              <a:buFont typeface="Calibri" pitchFamily="34" charset="0"/>
              <a:buChar char="◦"/>
              <a:defRPr sz="15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 smtClean="0"/>
              <a:t>Ordinances/Statues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 smtClean="0"/>
              <a:t>Letters/Circulars/Notices/ Office Orders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 smtClean="0"/>
              <a:t> Note sheets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 smtClean="0"/>
              <a:t> Print of Emails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 smtClean="0"/>
              <a:t> Minutes of Meetings (Signed)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 smtClean="0"/>
              <a:t> Posters/ Brochures/  Magazines/  Booklets/ Leaflets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/>
              <a:t>Photographs/ </a:t>
            </a:r>
            <a:r>
              <a:rPr lang="en-US" sz="3200" b="1" dirty="0" smtClean="0"/>
              <a:t>Images / Audio Files / </a:t>
            </a:r>
            <a:r>
              <a:rPr lang="en-US" sz="3200" b="1" dirty="0"/>
              <a:t>Video </a:t>
            </a:r>
            <a:r>
              <a:rPr lang="en-US" sz="3200" b="1" dirty="0" smtClean="0"/>
              <a:t>Files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 smtClean="0"/>
              <a:t>Log Files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 smtClean="0"/>
              <a:t>Attendance Registers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dirty="0" smtClean="0"/>
              <a:t>Media Reports (News Paper Cuttings)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Please keep </a:t>
            </a:r>
            <a:r>
              <a:rPr lang="en-US" sz="2800" b="1" dirty="0">
                <a:solidFill>
                  <a:schemeClr val="accent1"/>
                </a:solidFill>
              </a:rPr>
              <a:t>all documents ready.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Refer </a:t>
            </a:r>
            <a:r>
              <a:rPr lang="en-US" sz="2800" b="1" dirty="0">
                <a:solidFill>
                  <a:schemeClr val="accent1"/>
                </a:solidFill>
              </a:rPr>
              <a:t>NAAC Manual </a:t>
            </a:r>
            <a:r>
              <a:rPr lang="en-US" sz="2800" b="1" dirty="0" smtClean="0">
                <a:solidFill>
                  <a:schemeClr val="accent1"/>
                </a:solidFill>
              </a:rPr>
              <a:t>as attached </a:t>
            </a:r>
            <a:r>
              <a:rPr lang="en-US" sz="2800" b="1" dirty="0">
                <a:solidFill>
                  <a:schemeClr val="accent1"/>
                </a:solidFill>
              </a:rPr>
              <a:t>again.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32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3200" b="1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800" b="1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45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192239"/>
            <a:ext cx="1632833" cy="1636561"/>
          </a:xfrm>
        </p:spPr>
      </p:pic>
      <p:pic>
        <p:nvPicPr>
          <p:cNvPr id="5" name="Picture 4"/>
          <p:cNvPicPr/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t="26796" r="27814" b="42918"/>
          <a:stretch/>
        </p:blipFill>
        <p:spPr bwMode="auto">
          <a:xfrm>
            <a:off x="228600" y="1835542"/>
            <a:ext cx="9448799" cy="4031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80022" y="62484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Valid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till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20.02.2019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225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NAAC’s Revised Accreditation Framework (RAF)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5" y="2091832"/>
            <a:ext cx="8298181" cy="4385168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-	</a:t>
            </a:r>
            <a:r>
              <a:rPr lang="en-US" sz="3300" dirty="0" smtClean="0"/>
              <a:t>Launched </a:t>
            </a:r>
            <a:r>
              <a:rPr lang="en-US" sz="3300" dirty="0"/>
              <a:t>in July </a:t>
            </a:r>
            <a:r>
              <a:rPr lang="en-US" sz="3300" dirty="0" smtClean="0"/>
              <a:t>2017</a:t>
            </a:r>
          </a:p>
          <a:p>
            <a:pPr marL="0" indent="0">
              <a:buNone/>
            </a:pPr>
            <a:r>
              <a:rPr lang="en-US" sz="3300" dirty="0" smtClean="0"/>
              <a:t> - 	Pre-qualifier </a:t>
            </a:r>
            <a:r>
              <a:rPr lang="en-US" sz="3300" dirty="0"/>
              <a:t>for peer team visit, as 30% </a:t>
            </a:r>
            <a:r>
              <a:rPr lang="en-US" sz="3300" dirty="0" smtClean="0"/>
              <a:t>	of System </a:t>
            </a:r>
            <a:r>
              <a:rPr lang="en-US" sz="3300" dirty="0"/>
              <a:t>Generated </a:t>
            </a:r>
            <a:r>
              <a:rPr lang="en-US" sz="3300" dirty="0" smtClean="0"/>
              <a:t>Score</a:t>
            </a: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 - 	System </a:t>
            </a:r>
            <a:r>
              <a:rPr lang="en-US" sz="3300" dirty="0"/>
              <a:t>Generated Scores (SGS)  - </a:t>
            </a:r>
            <a:r>
              <a:rPr lang="en-US" sz="3300" dirty="0" smtClean="0"/>
              <a:t>	Combination of: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	</a:t>
            </a:r>
            <a:r>
              <a:rPr lang="en-US" sz="3300" dirty="0" smtClean="0"/>
              <a:t>	Online Evaluation </a:t>
            </a:r>
            <a:r>
              <a:rPr lang="en-US" sz="3300" dirty="0"/>
              <a:t>(about 70%) and </a:t>
            </a:r>
          </a:p>
          <a:p>
            <a:pPr marL="0" indent="0">
              <a:buNone/>
            </a:pPr>
            <a:r>
              <a:rPr lang="en-US" sz="3300" dirty="0"/>
              <a:t>	</a:t>
            </a:r>
            <a:r>
              <a:rPr lang="en-US" sz="3300" dirty="0" smtClean="0"/>
              <a:t>	Peer </a:t>
            </a:r>
            <a:r>
              <a:rPr lang="en-US" sz="3300" dirty="0"/>
              <a:t>Judgement (about 30%) </a:t>
            </a:r>
          </a:p>
          <a:p>
            <a:pPr marL="0" indent="0">
              <a:buNone/>
            </a:pPr>
            <a:r>
              <a:rPr lang="en-US" sz="3300" dirty="0" smtClean="0"/>
              <a:t> -	Element </a:t>
            </a:r>
            <a:r>
              <a:rPr lang="en-US" sz="3300" dirty="0"/>
              <a:t>of third party validation of data </a:t>
            </a:r>
            <a:r>
              <a:rPr lang="en-US" sz="3300" dirty="0" smtClean="0"/>
              <a:t>	(</a:t>
            </a:r>
            <a:r>
              <a:rPr lang="en-US" sz="3300" dirty="0"/>
              <a:t>DVV</a:t>
            </a:r>
            <a:r>
              <a:rPr lang="en-US" sz="3300" dirty="0" smtClean="0"/>
              <a:t>)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71770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NAAC’s quality concerns through self-evaluation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Self </a:t>
            </a:r>
            <a:r>
              <a:rPr lang="en-US" sz="3200" dirty="0"/>
              <a:t>Study Report (SSR) to be submitted to NAAC needs involvement of all the stakeholders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Management</a:t>
            </a:r>
            <a:endParaRPr lang="en-US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Faculty Members</a:t>
            </a:r>
            <a:endParaRPr lang="en-US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Administrative Staff</a:t>
            </a:r>
            <a:endParaRPr lang="en-US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Students</a:t>
            </a:r>
            <a:endParaRPr lang="en-US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Parents</a:t>
            </a:r>
            <a:endParaRPr lang="en-US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Employers</a:t>
            </a:r>
            <a:r>
              <a:rPr lang="en-US" sz="3200" dirty="0"/>
              <a:t>, Community and </a:t>
            </a:r>
            <a:r>
              <a:rPr lang="en-US" sz="3200" dirty="0" smtClean="0"/>
              <a:t>Alumni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168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ASSESSMENT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091832"/>
            <a:ext cx="9448800" cy="455980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Will </a:t>
            </a:r>
            <a:r>
              <a:rPr lang="en-US" sz="3200" dirty="0"/>
              <a:t>be carried out in three </a:t>
            </a:r>
            <a:r>
              <a:rPr lang="en-US" sz="3200" dirty="0" smtClean="0"/>
              <a:t>stages</a:t>
            </a:r>
            <a:r>
              <a:rPr lang="en-US" sz="3200" dirty="0"/>
              <a:t> </a:t>
            </a:r>
            <a:r>
              <a:rPr lang="en-US" sz="3200" dirty="0" smtClean="0"/>
              <a:t>-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Self </a:t>
            </a:r>
            <a:r>
              <a:rPr lang="en-US" sz="3200" dirty="0"/>
              <a:t>Study Report (SSR</a:t>
            </a:r>
            <a:r>
              <a:rPr lang="en-US" sz="3200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Student </a:t>
            </a:r>
            <a:r>
              <a:rPr lang="en-US" sz="3200" dirty="0"/>
              <a:t>Satisfaction Survey and </a:t>
            </a:r>
            <a:endParaRPr lang="en-US" sz="3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Peer </a:t>
            </a:r>
            <a:r>
              <a:rPr lang="en-US" sz="3200" dirty="0"/>
              <a:t>Team </a:t>
            </a:r>
            <a:r>
              <a:rPr lang="en-US" sz="3200" dirty="0" smtClean="0"/>
              <a:t>Report</a:t>
            </a:r>
          </a:p>
          <a:p>
            <a:pPr marL="221285" lvl="1" indent="0">
              <a:buNone/>
            </a:pPr>
            <a:endParaRPr lang="en-US" sz="3200" dirty="0" smtClean="0"/>
          </a:p>
          <a:p>
            <a:pPr marL="221285" lvl="1" indent="0">
              <a:buNone/>
            </a:pPr>
            <a:r>
              <a:rPr lang="en-US" sz="3200" dirty="0" smtClean="0"/>
              <a:t>SSR </a:t>
            </a:r>
            <a:r>
              <a:rPr lang="en-US" sz="3200" dirty="0"/>
              <a:t>has two kinds of Metrics: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Quantitative Metrics (</a:t>
            </a:r>
            <a:r>
              <a:rPr lang="en-US" sz="3200" dirty="0" err="1" smtClean="0"/>
              <a:t>Q</a:t>
            </a:r>
            <a:r>
              <a:rPr lang="en-US" sz="3200" baseline="-25000" dirty="0" err="1"/>
              <a:t>n</a:t>
            </a:r>
            <a:r>
              <a:rPr lang="en-US" sz="3200" dirty="0" err="1" smtClean="0"/>
              <a:t>M</a:t>
            </a:r>
            <a:r>
              <a:rPr lang="en-US" sz="3200" dirty="0" smtClean="0"/>
              <a:t>) </a:t>
            </a:r>
            <a:r>
              <a:rPr lang="en-US" sz="3200" dirty="0"/>
              <a:t>- Requiring </a:t>
            </a:r>
            <a:r>
              <a:rPr lang="en-US" sz="3200" dirty="0" smtClean="0"/>
              <a:t>quantifiable </a:t>
            </a:r>
            <a:r>
              <a:rPr lang="en-US" sz="3200" dirty="0"/>
              <a:t>facts and figures as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Qualitative Metrics (</a:t>
            </a:r>
            <a:r>
              <a:rPr lang="en-US" sz="3200" dirty="0" err="1" smtClean="0"/>
              <a:t>Q</a:t>
            </a:r>
            <a:r>
              <a:rPr lang="en-US" baseline="-25000" dirty="0" err="1"/>
              <a:t>l</a:t>
            </a:r>
            <a:r>
              <a:rPr lang="en-US" sz="3200" dirty="0" err="1" smtClean="0"/>
              <a:t>M</a:t>
            </a:r>
            <a:r>
              <a:rPr lang="en-US" sz="3200" dirty="0" smtClean="0"/>
              <a:t>)  </a:t>
            </a:r>
            <a:r>
              <a:rPr lang="en-US" sz="3200" dirty="0"/>
              <a:t>- Requiring descriptive responses</a:t>
            </a:r>
          </a:p>
        </p:txBody>
      </p:sp>
    </p:spTree>
    <p:extLst>
      <p:ext uri="{BB962C8B-B14F-4D97-AF65-F5344CB8AC3E}">
        <p14:creationId xmlns:p14="http://schemas.microsoft.com/office/powerpoint/2010/main" val="8545716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440</TotalTime>
  <Words>1000</Words>
  <Application>Microsoft Office PowerPoint</Application>
  <PresentationFormat>Custom</PresentationFormat>
  <Paragraphs>168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Baskerville Old Face</vt:lpstr>
      <vt:lpstr>Book Antiqua</vt:lpstr>
      <vt:lpstr>Calibri</vt:lpstr>
      <vt:lpstr>Calibri Light</vt:lpstr>
      <vt:lpstr>Courier New</vt:lpstr>
      <vt:lpstr>Gill Sans MT</vt:lpstr>
      <vt:lpstr>Mangal</vt:lpstr>
      <vt:lpstr>Times New Roman</vt:lpstr>
      <vt:lpstr>Retrospect</vt:lpstr>
      <vt:lpstr>Document</vt:lpstr>
      <vt:lpstr>Minutes</vt:lpstr>
      <vt:lpstr>The Steering Committee - Role </vt:lpstr>
      <vt:lpstr>Criteria Wise Committees - Role</vt:lpstr>
      <vt:lpstr>Important Dates</vt:lpstr>
      <vt:lpstr>Type of Documents/Files required to be ready</vt:lpstr>
      <vt:lpstr>Status</vt:lpstr>
      <vt:lpstr>NAAC’s Revised Accreditation Framework (RAF)</vt:lpstr>
      <vt:lpstr>NAAC’s quality concerns through self-evaluation</vt:lpstr>
      <vt:lpstr>THE ASSESSMENT PROCESS</vt:lpstr>
      <vt:lpstr>Where is the change?</vt:lpstr>
      <vt:lpstr>Where is the change?</vt:lpstr>
      <vt:lpstr>Important Numbers</vt:lpstr>
      <vt:lpstr>PowerPoint Presentation</vt:lpstr>
      <vt:lpstr>Seven Criteria Framework for  Assessment (Earlier)</vt:lpstr>
      <vt:lpstr>Seven Criteria Framework for  Assessment (QIF)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Indicators – New Introduced</vt:lpstr>
      <vt:lpstr>Student Satisfaction Survey</vt:lpstr>
      <vt:lpstr>SSR</vt:lpstr>
      <vt:lpstr>PowerPoint Presentation</vt:lpstr>
      <vt:lpstr>PowerPoint Presentation</vt:lpstr>
      <vt:lpstr>PowerPoint Presentation</vt:lpstr>
      <vt:lpstr>SSR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PS-I_PBansal [Compatibility Mode]</dc:title>
  <dc:creator>pratibha</dc:creator>
  <cp:lastModifiedBy>Pratosh Bansal</cp:lastModifiedBy>
  <cp:revision>75</cp:revision>
  <dcterms:created xsi:type="dcterms:W3CDTF">2018-01-24T10:03:29Z</dcterms:created>
  <dcterms:modified xsi:type="dcterms:W3CDTF">2018-04-10T07:13:10Z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2017-12-11T00:00:00Z</vt:filetime>
  </property>
  <property fmtid="{D5CDD505-2E9C-101B-9397-08002B2CF9AE}" pid="3" name="LastSaved">
    <vt:filetime>2018-01-24T00:00:00Z</vt:filetime>
  </property>
</Properties>
</file>